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1" r:id="rId4"/>
  </p:sldMasterIdLst>
  <p:sldIdLst>
    <p:sldId id="256" r:id="rId5"/>
    <p:sldId id="259" r:id="rId6"/>
    <p:sldId id="257" r:id="rId7"/>
    <p:sldId id="258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509"/>
    <p:restoredTop sz="94628"/>
  </p:normalViewPr>
  <p:slideViewPr>
    <p:cSldViewPr snapToGrid="0">
      <p:cViewPr varScale="1">
        <p:scale>
          <a:sx n="77" d="100"/>
          <a:sy n="77" d="100"/>
        </p:scale>
        <p:origin x="21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86C73E-5861-400A-BB29-C716FED9A04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5B46678-4F5C-4347-AEA1-9F858D656E2A}">
      <dgm:prSet/>
      <dgm:spPr/>
      <dgm:t>
        <a:bodyPr/>
        <a:lstStyle/>
        <a:p>
          <a:r>
            <a:rPr lang="en-US" baseline="0"/>
            <a:t>Initial RAPP Feedback and Critique Fall 2025: 10/07, 10/14, 12/02/25, 01/20/26, </a:t>
          </a:r>
          <a:endParaRPr lang="en-US"/>
        </a:p>
      </dgm:t>
    </dgm:pt>
    <dgm:pt modelId="{BBD03E1F-D07A-41AA-8DC0-9FBBB2217A4E}" type="parTrans" cxnId="{786411A0-E536-4B4F-B50A-D76CFC6E3E81}">
      <dgm:prSet/>
      <dgm:spPr/>
      <dgm:t>
        <a:bodyPr/>
        <a:lstStyle/>
        <a:p>
          <a:endParaRPr lang="en-US"/>
        </a:p>
      </dgm:t>
    </dgm:pt>
    <dgm:pt modelId="{73B52208-49E0-4B89-8E30-58F548647F63}" type="sibTrans" cxnId="{786411A0-E536-4B4F-B50A-D76CFC6E3E81}">
      <dgm:prSet/>
      <dgm:spPr/>
      <dgm:t>
        <a:bodyPr/>
        <a:lstStyle/>
        <a:p>
          <a:endParaRPr lang="en-US"/>
        </a:p>
      </dgm:t>
    </dgm:pt>
    <dgm:pt modelId="{A478032D-EF95-43E5-B22E-13FAA3638A19}">
      <dgm:prSet/>
      <dgm:spPr/>
      <dgm:t>
        <a:bodyPr/>
        <a:lstStyle/>
        <a:p>
          <a:r>
            <a:rPr lang="en-US" baseline="0"/>
            <a:t>Current Phase: Feedback and critique from Academic Senate, College Deans, Classified Senate, DASG</a:t>
          </a:r>
          <a:endParaRPr lang="en-US"/>
        </a:p>
      </dgm:t>
    </dgm:pt>
    <dgm:pt modelId="{79082928-B89E-471A-B2C8-B03D0E576388}" type="parTrans" cxnId="{630AAB43-D4BF-4909-AC94-9DF2649E5841}">
      <dgm:prSet/>
      <dgm:spPr/>
      <dgm:t>
        <a:bodyPr/>
        <a:lstStyle/>
        <a:p>
          <a:endParaRPr lang="en-US"/>
        </a:p>
      </dgm:t>
    </dgm:pt>
    <dgm:pt modelId="{9E7DAE91-E078-40B2-8909-9FBF4A2C4828}" type="sibTrans" cxnId="{630AAB43-D4BF-4909-AC94-9DF2649E5841}">
      <dgm:prSet/>
      <dgm:spPr/>
      <dgm:t>
        <a:bodyPr/>
        <a:lstStyle/>
        <a:p>
          <a:endParaRPr lang="en-US"/>
        </a:p>
      </dgm:t>
    </dgm:pt>
    <dgm:pt modelId="{CFBB4CC1-67F6-4DCC-84EA-1D681DBC3DD3}">
      <dgm:prSet/>
      <dgm:spPr/>
      <dgm:t>
        <a:bodyPr/>
        <a:lstStyle/>
        <a:p>
          <a:r>
            <a:rPr lang="en-US" baseline="0"/>
            <a:t>Spring 2026: Return to RAPP for further input and discussion</a:t>
          </a:r>
          <a:endParaRPr lang="en-US"/>
        </a:p>
      </dgm:t>
    </dgm:pt>
    <dgm:pt modelId="{1A027874-6EDB-44D1-A5F6-BFD1417D69C1}" type="parTrans" cxnId="{52A423BA-BB2B-44F7-B164-9635452DB6F0}">
      <dgm:prSet/>
      <dgm:spPr/>
      <dgm:t>
        <a:bodyPr/>
        <a:lstStyle/>
        <a:p>
          <a:endParaRPr lang="en-US"/>
        </a:p>
      </dgm:t>
    </dgm:pt>
    <dgm:pt modelId="{B1AAAF08-F661-4D12-9FD2-8B0710643F1D}" type="sibTrans" cxnId="{52A423BA-BB2B-44F7-B164-9635452DB6F0}">
      <dgm:prSet/>
      <dgm:spPr/>
      <dgm:t>
        <a:bodyPr/>
        <a:lstStyle/>
        <a:p>
          <a:endParaRPr lang="en-US"/>
        </a:p>
      </dgm:t>
    </dgm:pt>
    <dgm:pt modelId="{6C831732-F683-9541-8E9B-0D4ECAB63090}" type="pres">
      <dgm:prSet presAssocID="{E486C73E-5861-400A-BB29-C716FED9A0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D2DDF06-0AD2-094D-B7AB-0068D6274D21}" type="pres">
      <dgm:prSet presAssocID="{E5B46678-4F5C-4347-AEA1-9F858D656E2A}" presName="hierRoot1" presStyleCnt="0"/>
      <dgm:spPr/>
    </dgm:pt>
    <dgm:pt modelId="{D454444F-0BDB-2C4A-B0C3-CAEA09742B59}" type="pres">
      <dgm:prSet presAssocID="{E5B46678-4F5C-4347-AEA1-9F858D656E2A}" presName="composite" presStyleCnt="0"/>
      <dgm:spPr/>
    </dgm:pt>
    <dgm:pt modelId="{4D5FA81C-D641-2847-8CF8-36F215361157}" type="pres">
      <dgm:prSet presAssocID="{E5B46678-4F5C-4347-AEA1-9F858D656E2A}" presName="background" presStyleLbl="node0" presStyleIdx="0" presStyleCnt="3"/>
      <dgm:spPr/>
    </dgm:pt>
    <dgm:pt modelId="{77FF846A-D66F-864B-A55C-5864B14F92A7}" type="pres">
      <dgm:prSet presAssocID="{E5B46678-4F5C-4347-AEA1-9F858D656E2A}" presName="text" presStyleLbl="fgAcc0" presStyleIdx="0" presStyleCnt="3">
        <dgm:presLayoutVars>
          <dgm:chPref val="3"/>
        </dgm:presLayoutVars>
      </dgm:prSet>
      <dgm:spPr/>
    </dgm:pt>
    <dgm:pt modelId="{5C499111-FCFC-664A-9E8C-4514A5A4FAD3}" type="pres">
      <dgm:prSet presAssocID="{E5B46678-4F5C-4347-AEA1-9F858D656E2A}" presName="hierChild2" presStyleCnt="0"/>
      <dgm:spPr/>
    </dgm:pt>
    <dgm:pt modelId="{982D7732-A51A-EC45-929A-CA402A27C1C8}" type="pres">
      <dgm:prSet presAssocID="{A478032D-EF95-43E5-B22E-13FAA3638A19}" presName="hierRoot1" presStyleCnt="0"/>
      <dgm:spPr/>
    </dgm:pt>
    <dgm:pt modelId="{AB1A787C-65CF-EE4D-AEAC-C35475C324D0}" type="pres">
      <dgm:prSet presAssocID="{A478032D-EF95-43E5-B22E-13FAA3638A19}" presName="composite" presStyleCnt="0"/>
      <dgm:spPr/>
    </dgm:pt>
    <dgm:pt modelId="{7404E5A8-B0A6-5445-8A42-D2E4743430B4}" type="pres">
      <dgm:prSet presAssocID="{A478032D-EF95-43E5-B22E-13FAA3638A19}" presName="background" presStyleLbl="node0" presStyleIdx="1" presStyleCnt="3"/>
      <dgm:spPr/>
    </dgm:pt>
    <dgm:pt modelId="{AEF1E4DF-65EB-DF4E-A2EF-C5EA6B836523}" type="pres">
      <dgm:prSet presAssocID="{A478032D-EF95-43E5-B22E-13FAA3638A19}" presName="text" presStyleLbl="fgAcc0" presStyleIdx="1" presStyleCnt="3">
        <dgm:presLayoutVars>
          <dgm:chPref val="3"/>
        </dgm:presLayoutVars>
      </dgm:prSet>
      <dgm:spPr/>
    </dgm:pt>
    <dgm:pt modelId="{E4A492AB-F3B3-D049-B2EA-99E8F4F9207A}" type="pres">
      <dgm:prSet presAssocID="{A478032D-EF95-43E5-B22E-13FAA3638A19}" presName="hierChild2" presStyleCnt="0"/>
      <dgm:spPr/>
    </dgm:pt>
    <dgm:pt modelId="{534D52F7-C5AA-244F-8E3B-7BA956737CCB}" type="pres">
      <dgm:prSet presAssocID="{CFBB4CC1-67F6-4DCC-84EA-1D681DBC3DD3}" presName="hierRoot1" presStyleCnt="0"/>
      <dgm:spPr/>
    </dgm:pt>
    <dgm:pt modelId="{6DF91C8D-47FB-F14F-889D-AD7B220B7D8F}" type="pres">
      <dgm:prSet presAssocID="{CFBB4CC1-67F6-4DCC-84EA-1D681DBC3DD3}" presName="composite" presStyleCnt="0"/>
      <dgm:spPr/>
    </dgm:pt>
    <dgm:pt modelId="{6A16D113-F740-4A43-ABFC-C20B07B9E275}" type="pres">
      <dgm:prSet presAssocID="{CFBB4CC1-67F6-4DCC-84EA-1D681DBC3DD3}" presName="background" presStyleLbl="node0" presStyleIdx="2" presStyleCnt="3"/>
      <dgm:spPr/>
    </dgm:pt>
    <dgm:pt modelId="{302A62F1-6AEF-A64F-92EF-A0D9BAD3CC72}" type="pres">
      <dgm:prSet presAssocID="{CFBB4CC1-67F6-4DCC-84EA-1D681DBC3DD3}" presName="text" presStyleLbl="fgAcc0" presStyleIdx="2" presStyleCnt="3">
        <dgm:presLayoutVars>
          <dgm:chPref val="3"/>
        </dgm:presLayoutVars>
      </dgm:prSet>
      <dgm:spPr/>
    </dgm:pt>
    <dgm:pt modelId="{099FE568-204E-6244-842F-CC2A0DBF5D7A}" type="pres">
      <dgm:prSet presAssocID="{CFBB4CC1-67F6-4DCC-84EA-1D681DBC3DD3}" presName="hierChild2" presStyleCnt="0"/>
      <dgm:spPr/>
    </dgm:pt>
  </dgm:ptLst>
  <dgm:cxnLst>
    <dgm:cxn modelId="{8149103E-22DF-8B48-AE3E-F2D7D2874027}" type="presOf" srcId="{CFBB4CC1-67F6-4DCC-84EA-1D681DBC3DD3}" destId="{302A62F1-6AEF-A64F-92EF-A0D9BAD3CC72}" srcOrd="0" destOrd="0" presId="urn:microsoft.com/office/officeart/2005/8/layout/hierarchy1"/>
    <dgm:cxn modelId="{630AAB43-D4BF-4909-AC94-9DF2649E5841}" srcId="{E486C73E-5861-400A-BB29-C716FED9A04A}" destId="{A478032D-EF95-43E5-B22E-13FAA3638A19}" srcOrd="1" destOrd="0" parTransId="{79082928-B89E-471A-B2C8-B03D0E576388}" sibTransId="{9E7DAE91-E078-40B2-8909-9FBF4A2C4828}"/>
    <dgm:cxn modelId="{29CEAB77-5E77-1F40-82DC-AAFD71F455CF}" type="presOf" srcId="{E5B46678-4F5C-4347-AEA1-9F858D656E2A}" destId="{77FF846A-D66F-864B-A55C-5864B14F92A7}" srcOrd="0" destOrd="0" presId="urn:microsoft.com/office/officeart/2005/8/layout/hierarchy1"/>
    <dgm:cxn modelId="{3A923782-638E-9644-83B9-4653C216B8FA}" type="presOf" srcId="{A478032D-EF95-43E5-B22E-13FAA3638A19}" destId="{AEF1E4DF-65EB-DF4E-A2EF-C5EA6B836523}" srcOrd="0" destOrd="0" presId="urn:microsoft.com/office/officeart/2005/8/layout/hierarchy1"/>
    <dgm:cxn modelId="{786411A0-E536-4B4F-B50A-D76CFC6E3E81}" srcId="{E486C73E-5861-400A-BB29-C716FED9A04A}" destId="{E5B46678-4F5C-4347-AEA1-9F858D656E2A}" srcOrd="0" destOrd="0" parTransId="{BBD03E1F-D07A-41AA-8DC0-9FBBB2217A4E}" sibTransId="{73B52208-49E0-4B89-8E30-58F548647F63}"/>
    <dgm:cxn modelId="{52A423BA-BB2B-44F7-B164-9635452DB6F0}" srcId="{E486C73E-5861-400A-BB29-C716FED9A04A}" destId="{CFBB4CC1-67F6-4DCC-84EA-1D681DBC3DD3}" srcOrd="2" destOrd="0" parTransId="{1A027874-6EDB-44D1-A5F6-BFD1417D69C1}" sibTransId="{B1AAAF08-F661-4D12-9FD2-8B0710643F1D}"/>
    <dgm:cxn modelId="{3EE77FCD-3376-314B-8D8B-0904B546E4F8}" type="presOf" srcId="{E486C73E-5861-400A-BB29-C716FED9A04A}" destId="{6C831732-F683-9541-8E9B-0D4ECAB63090}" srcOrd="0" destOrd="0" presId="urn:microsoft.com/office/officeart/2005/8/layout/hierarchy1"/>
    <dgm:cxn modelId="{78CAE98D-1948-CE48-AC63-27C88630D7FC}" type="presParOf" srcId="{6C831732-F683-9541-8E9B-0D4ECAB63090}" destId="{FD2DDF06-0AD2-094D-B7AB-0068D6274D21}" srcOrd="0" destOrd="0" presId="urn:microsoft.com/office/officeart/2005/8/layout/hierarchy1"/>
    <dgm:cxn modelId="{48450F16-F466-224D-B4BB-76FCFC80B547}" type="presParOf" srcId="{FD2DDF06-0AD2-094D-B7AB-0068D6274D21}" destId="{D454444F-0BDB-2C4A-B0C3-CAEA09742B59}" srcOrd="0" destOrd="0" presId="urn:microsoft.com/office/officeart/2005/8/layout/hierarchy1"/>
    <dgm:cxn modelId="{459A3445-5EB2-D049-9FFD-DC85C68BE2A7}" type="presParOf" srcId="{D454444F-0BDB-2C4A-B0C3-CAEA09742B59}" destId="{4D5FA81C-D641-2847-8CF8-36F215361157}" srcOrd="0" destOrd="0" presId="urn:microsoft.com/office/officeart/2005/8/layout/hierarchy1"/>
    <dgm:cxn modelId="{DB506DD2-265E-CD44-A2F2-0B6D8982ACEF}" type="presParOf" srcId="{D454444F-0BDB-2C4A-B0C3-CAEA09742B59}" destId="{77FF846A-D66F-864B-A55C-5864B14F92A7}" srcOrd="1" destOrd="0" presId="urn:microsoft.com/office/officeart/2005/8/layout/hierarchy1"/>
    <dgm:cxn modelId="{4EB92530-74A6-AA4A-AF88-CAD98F3F10F2}" type="presParOf" srcId="{FD2DDF06-0AD2-094D-B7AB-0068D6274D21}" destId="{5C499111-FCFC-664A-9E8C-4514A5A4FAD3}" srcOrd="1" destOrd="0" presId="urn:microsoft.com/office/officeart/2005/8/layout/hierarchy1"/>
    <dgm:cxn modelId="{73CC9F81-0DC3-A442-8045-40365A1CFF75}" type="presParOf" srcId="{6C831732-F683-9541-8E9B-0D4ECAB63090}" destId="{982D7732-A51A-EC45-929A-CA402A27C1C8}" srcOrd="1" destOrd="0" presId="urn:microsoft.com/office/officeart/2005/8/layout/hierarchy1"/>
    <dgm:cxn modelId="{9630B754-29D9-8648-8095-2ABCA53C4BF3}" type="presParOf" srcId="{982D7732-A51A-EC45-929A-CA402A27C1C8}" destId="{AB1A787C-65CF-EE4D-AEAC-C35475C324D0}" srcOrd="0" destOrd="0" presId="urn:microsoft.com/office/officeart/2005/8/layout/hierarchy1"/>
    <dgm:cxn modelId="{CCE3D768-20C3-8E42-9E49-9AD3001F1D72}" type="presParOf" srcId="{AB1A787C-65CF-EE4D-AEAC-C35475C324D0}" destId="{7404E5A8-B0A6-5445-8A42-D2E4743430B4}" srcOrd="0" destOrd="0" presId="urn:microsoft.com/office/officeart/2005/8/layout/hierarchy1"/>
    <dgm:cxn modelId="{C881009A-CB2A-F247-B70D-DA5784866D7A}" type="presParOf" srcId="{AB1A787C-65CF-EE4D-AEAC-C35475C324D0}" destId="{AEF1E4DF-65EB-DF4E-A2EF-C5EA6B836523}" srcOrd="1" destOrd="0" presId="urn:microsoft.com/office/officeart/2005/8/layout/hierarchy1"/>
    <dgm:cxn modelId="{D7901D10-DBE7-F84E-9A50-BF24CF4AFBF4}" type="presParOf" srcId="{982D7732-A51A-EC45-929A-CA402A27C1C8}" destId="{E4A492AB-F3B3-D049-B2EA-99E8F4F9207A}" srcOrd="1" destOrd="0" presId="urn:microsoft.com/office/officeart/2005/8/layout/hierarchy1"/>
    <dgm:cxn modelId="{2B3E785E-0B92-1643-BEA2-8F4A839DEB61}" type="presParOf" srcId="{6C831732-F683-9541-8E9B-0D4ECAB63090}" destId="{534D52F7-C5AA-244F-8E3B-7BA956737CCB}" srcOrd="2" destOrd="0" presId="urn:microsoft.com/office/officeart/2005/8/layout/hierarchy1"/>
    <dgm:cxn modelId="{3D2C7EA1-8969-604E-B0B7-E188DA2EB0FA}" type="presParOf" srcId="{534D52F7-C5AA-244F-8E3B-7BA956737CCB}" destId="{6DF91C8D-47FB-F14F-889D-AD7B220B7D8F}" srcOrd="0" destOrd="0" presId="urn:microsoft.com/office/officeart/2005/8/layout/hierarchy1"/>
    <dgm:cxn modelId="{7E59C11D-8058-3645-9525-C470A22D641A}" type="presParOf" srcId="{6DF91C8D-47FB-F14F-889D-AD7B220B7D8F}" destId="{6A16D113-F740-4A43-ABFC-C20B07B9E275}" srcOrd="0" destOrd="0" presId="urn:microsoft.com/office/officeart/2005/8/layout/hierarchy1"/>
    <dgm:cxn modelId="{91868D27-042A-3242-9B16-9B4117D84868}" type="presParOf" srcId="{6DF91C8D-47FB-F14F-889D-AD7B220B7D8F}" destId="{302A62F1-6AEF-A64F-92EF-A0D9BAD3CC72}" srcOrd="1" destOrd="0" presId="urn:microsoft.com/office/officeart/2005/8/layout/hierarchy1"/>
    <dgm:cxn modelId="{E60E9BE5-99D8-DE43-9459-DB2016B700E4}" type="presParOf" srcId="{534D52F7-C5AA-244F-8E3B-7BA956737CCB}" destId="{099FE568-204E-6244-842F-CC2A0DBF5D7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DDC5A7-5CA7-4CD0-B58F-A0A5BC528B2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664513-F59C-4EB3-AF0E-1C617DDC815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 dirty="0"/>
            <a:t>RAPP members have approved proposals to move forward for further review, feedback, and discussion from the following shared governance teams and area administrators: Academic Senate, Classified Senate, Deans, DASG</a:t>
          </a:r>
          <a:endParaRPr lang="en-US" dirty="0"/>
        </a:p>
      </dgm:t>
    </dgm:pt>
    <dgm:pt modelId="{C8638BD1-A90E-4CCF-A488-37BB41C5FB85}" type="parTrans" cxnId="{D4827AC7-6187-4BF5-9846-6A3BE1D9BA5E}">
      <dgm:prSet/>
      <dgm:spPr/>
      <dgm:t>
        <a:bodyPr/>
        <a:lstStyle/>
        <a:p>
          <a:endParaRPr lang="en-US"/>
        </a:p>
      </dgm:t>
    </dgm:pt>
    <dgm:pt modelId="{BEF07A0D-711D-4161-9726-4D8C6EC8BDA1}" type="sibTrans" cxnId="{D4827AC7-6187-4BF5-9846-6A3BE1D9BA5E}">
      <dgm:prSet/>
      <dgm:spPr/>
      <dgm:t>
        <a:bodyPr/>
        <a:lstStyle/>
        <a:p>
          <a:endParaRPr lang="en-US"/>
        </a:p>
      </dgm:t>
    </dgm:pt>
    <dgm:pt modelId="{76346230-F7A1-45FB-AFE7-822A77647F7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 dirty="0"/>
            <a:t>After proposals are shared with the aforementioned governance bodies, RAPP will provide final review and feedback before vote is taken.</a:t>
          </a:r>
          <a:endParaRPr lang="en-US" dirty="0"/>
        </a:p>
      </dgm:t>
    </dgm:pt>
    <dgm:pt modelId="{54E002FB-3FEE-4438-9B8D-7BB2E6F7D058}" type="parTrans" cxnId="{E8A8B639-3FBC-4CF3-819A-A1A87DAE75BE}">
      <dgm:prSet/>
      <dgm:spPr/>
      <dgm:t>
        <a:bodyPr/>
        <a:lstStyle/>
        <a:p>
          <a:endParaRPr lang="en-US"/>
        </a:p>
      </dgm:t>
    </dgm:pt>
    <dgm:pt modelId="{46378281-337B-45C7-B6DE-B3BDA870A353}" type="sibTrans" cxnId="{E8A8B639-3FBC-4CF3-819A-A1A87DAE75BE}">
      <dgm:prSet/>
      <dgm:spPr/>
      <dgm:t>
        <a:bodyPr/>
        <a:lstStyle/>
        <a:p>
          <a:endParaRPr lang="en-US"/>
        </a:p>
      </dgm:t>
    </dgm:pt>
    <dgm:pt modelId="{7510CE12-ED07-45FC-A26B-FFD383A67E75}" type="pres">
      <dgm:prSet presAssocID="{56DDC5A7-5CA7-4CD0-B58F-A0A5BC528B2B}" presName="root" presStyleCnt="0">
        <dgm:presLayoutVars>
          <dgm:dir/>
          <dgm:resizeHandles val="exact"/>
        </dgm:presLayoutVars>
      </dgm:prSet>
      <dgm:spPr/>
    </dgm:pt>
    <dgm:pt modelId="{FABBA83A-C42A-4B16-B2D9-75923069F043}" type="pres">
      <dgm:prSet presAssocID="{57664513-F59C-4EB3-AF0E-1C617DDC8153}" presName="compNode" presStyleCnt="0"/>
      <dgm:spPr/>
    </dgm:pt>
    <dgm:pt modelId="{54FC0C4D-42B5-4BF2-BA4F-6F6756B539C5}" type="pres">
      <dgm:prSet presAssocID="{57664513-F59C-4EB3-AF0E-1C617DDC8153}" presName="bgRect" presStyleLbl="bgShp" presStyleIdx="0" presStyleCnt="2"/>
      <dgm:spPr/>
    </dgm:pt>
    <dgm:pt modelId="{BD0952DC-87AD-4C70-950C-991AFA1ABE38}" type="pres">
      <dgm:prSet presAssocID="{57664513-F59C-4EB3-AF0E-1C617DDC815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19E6A05F-7996-497B-AEF0-7ADA44375DDB}" type="pres">
      <dgm:prSet presAssocID="{57664513-F59C-4EB3-AF0E-1C617DDC8153}" presName="spaceRect" presStyleCnt="0"/>
      <dgm:spPr/>
    </dgm:pt>
    <dgm:pt modelId="{A41F28C8-DAEB-4409-BF8B-5855AFB2DE44}" type="pres">
      <dgm:prSet presAssocID="{57664513-F59C-4EB3-AF0E-1C617DDC8153}" presName="parTx" presStyleLbl="revTx" presStyleIdx="0" presStyleCnt="2">
        <dgm:presLayoutVars>
          <dgm:chMax val="0"/>
          <dgm:chPref val="0"/>
        </dgm:presLayoutVars>
      </dgm:prSet>
      <dgm:spPr/>
    </dgm:pt>
    <dgm:pt modelId="{B8A2CFAA-1099-4E90-B24A-2F2B2773530D}" type="pres">
      <dgm:prSet presAssocID="{BEF07A0D-711D-4161-9726-4D8C6EC8BDA1}" presName="sibTrans" presStyleCnt="0"/>
      <dgm:spPr/>
    </dgm:pt>
    <dgm:pt modelId="{4000A0A1-3612-408B-8C3D-4FAFE5A1FC7D}" type="pres">
      <dgm:prSet presAssocID="{76346230-F7A1-45FB-AFE7-822A77647F75}" presName="compNode" presStyleCnt="0"/>
      <dgm:spPr/>
    </dgm:pt>
    <dgm:pt modelId="{1AEB7FB0-C80C-4DA5-A19F-78249C6237DC}" type="pres">
      <dgm:prSet presAssocID="{76346230-F7A1-45FB-AFE7-822A77647F75}" presName="bgRect" presStyleLbl="bgShp" presStyleIdx="1" presStyleCnt="2"/>
      <dgm:spPr/>
    </dgm:pt>
    <dgm:pt modelId="{9570D28F-0867-4950-B357-B884646A9418}" type="pres">
      <dgm:prSet presAssocID="{76346230-F7A1-45FB-AFE7-822A77647F7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B7ED172-D3EC-466F-9962-AF4716243987}" type="pres">
      <dgm:prSet presAssocID="{76346230-F7A1-45FB-AFE7-822A77647F75}" presName="spaceRect" presStyleCnt="0"/>
      <dgm:spPr/>
    </dgm:pt>
    <dgm:pt modelId="{B49056DA-1BAC-442B-80D6-6F85B0FB1975}" type="pres">
      <dgm:prSet presAssocID="{76346230-F7A1-45FB-AFE7-822A77647F75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8A8B639-3FBC-4CF3-819A-A1A87DAE75BE}" srcId="{56DDC5A7-5CA7-4CD0-B58F-A0A5BC528B2B}" destId="{76346230-F7A1-45FB-AFE7-822A77647F75}" srcOrd="1" destOrd="0" parTransId="{54E002FB-3FEE-4438-9B8D-7BB2E6F7D058}" sibTransId="{46378281-337B-45C7-B6DE-B3BDA870A353}"/>
    <dgm:cxn modelId="{556BA359-BB52-416E-A0FC-8DF2E4007F6D}" type="presOf" srcId="{57664513-F59C-4EB3-AF0E-1C617DDC8153}" destId="{A41F28C8-DAEB-4409-BF8B-5855AFB2DE44}" srcOrd="0" destOrd="0" presId="urn:microsoft.com/office/officeart/2018/2/layout/IconVerticalSolidList"/>
    <dgm:cxn modelId="{D0E72197-87CD-4C47-A352-3350CCC6C337}" type="presOf" srcId="{76346230-F7A1-45FB-AFE7-822A77647F75}" destId="{B49056DA-1BAC-442B-80D6-6F85B0FB1975}" srcOrd="0" destOrd="0" presId="urn:microsoft.com/office/officeart/2018/2/layout/IconVerticalSolidList"/>
    <dgm:cxn modelId="{D4827AC7-6187-4BF5-9846-6A3BE1D9BA5E}" srcId="{56DDC5A7-5CA7-4CD0-B58F-A0A5BC528B2B}" destId="{57664513-F59C-4EB3-AF0E-1C617DDC8153}" srcOrd="0" destOrd="0" parTransId="{C8638BD1-A90E-4CCF-A488-37BB41C5FB85}" sibTransId="{BEF07A0D-711D-4161-9726-4D8C6EC8BDA1}"/>
    <dgm:cxn modelId="{E22330C9-8743-4199-BE00-47B509A123A3}" type="presOf" srcId="{56DDC5A7-5CA7-4CD0-B58F-A0A5BC528B2B}" destId="{7510CE12-ED07-45FC-A26B-FFD383A67E75}" srcOrd="0" destOrd="0" presId="urn:microsoft.com/office/officeart/2018/2/layout/IconVerticalSolidList"/>
    <dgm:cxn modelId="{8A5E288A-D8C8-40BA-A49F-791354A14029}" type="presParOf" srcId="{7510CE12-ED07-45FC-A26B-FFD383A67E75}" destId="{FABBA83A-C42A-4B16-B2D9-75923069F043}" srcOrd="0" destOrd="0" presId="urn:microsoft.com/office/officeart/2018/2/layout/IconVerticalSolidList"/>
    <dgm:cxn modelId="{9135E23B-77AA-4711-BFB2-05AD8D67D22F}" type="presParOf" srcId="{FABBA83A-C42A-4B16-B2D9-75923069F043}" destId="{54FC0C4D-42B5-4BF2-BA4F-6F6756B539C5}" srcOrd="0" destOrd="0" presId="urn:microsoft.com/office/officeart/2018/2/layout/IconVerticalSolidList"/>
    <dgm:cxn modelId="{048415FE-6836-46B2-BBEA-9CD846CC7D26}" type="presParOf" srcId="{FABBA83A-C42A-4B16-B2D9-75923069F043}" destId="{BD0952DC-87AD-4C70-950C-991AFA1ABE38}" srcOrd="1" destOrd="0" presId="urn:microsoft.com/office/officeart/2018/2/layout/IconVerticalSolidList"/>
    <dgm:cxn modelId="{D71325F9-EF23-4760-95C8-A4975A6E029C}" type="presParOf" srcId="{FABBA83A-C42A-4B16-B2D9-75923069F043}" destId="{19E6A05F-7996-497B-AEF0-7ADA44375DDB}" srcOrd="2" destOrd="0" presId="urn:microsoft.com/office/officeart/2018/2/layout/IconVerticalSolidList"/>
    <dgm:cxn modelId="{50C49073-531A-4085-AD0C-DD6029E76A35}" type="presParOf" srcId="{FABBA83A-C42A-4B16-B2D9-75923069F043}" destId="{A41F28C8-DAEB-4409-BF8B-5855AFB2DE44}" srcOrd="3" destOrd="0" presId="urn:microsoft.com/office/officeart/2018/2/layout/IconVerticalSolidList"/>
    <dgm:cxn modelId="{A7D36EF3-310C-47CF-A999-BF7AA4CBB072}" type="presParOf" srcId="{7510CE12-ED07-45FC-A26B-FFD383A67E75}" destId="{B8A2CFAA-1099-4E90-B24A-2F2B2773530D}" srcOrd="1" destOrd="0" presId="urn:microsoft.com/office/officeart/2018/2/layout/IconVerticalSolidList"/>
    <dgm:cxn modelId="{04B35F38-A07B-4745-9294-FB58037E1A48}" type="presParOf" srcId="{7510CE12-ED07-45FC-A26B-FFD383A67E75}" destId="{4000A0A1-3612-408B-8C3D-4FAFE5A1FC7D}" srcOrd="2" destOrd="0" presId="urn:microsoft.com/office/officeart/2018/2/layout/IconVerticalSolidList"/>
    <dgm:cxn modelId="{8ABA4A24-B841-43CD-8ACE-11D6A49A8555}" type="presParOf" srcId="{4000A0A1-3612-408B-8C3D-4FAFE5A1FC7D}" destId="{1AEB7FB0-C80C-4DA5-A19F-78249C6237DC}" srcOrd="0" destOrd="0" presId="urn:microsoft.com/office/officeart/2018/2/layout/IconVerticalSolidList"/>
    <dgm:cxn modelId="{8C0F7DD4-1590-43CF-A2E8-8E75BB5FE645}" type="presParOf" srcId="{4000A0A1-3612-408B-8C3D-4FAFE5A1FC7D}" destId="{9570D28F-0867-4950-B357-B884646A9418}" srcOrd="1" destOrd="0" presId="urn:microsoft.com/office/officeart/2018/2/layout/IconVerticalSolidList"/>
    <dgm:cxn modelId="{ABD9F30D-498A-45F6-A63C-1B079F7B57F3}" type="presParOf" srcId="{4000A0A1-3612-408B-8C3D-4FAFE5A1FC7D}" destId="{0B7ED172-D3EC-466F-9962-AF4716243987}" srcOrd="2" destOrd="0" presId="urn:microsoft.com/office/officeart/2018/2/layout/IconVerticalSolidList"/>
    <dgm:cxn modelId="{5B9ED8B8-2052-402C-B686-B45C42DC053B}" type="presParOf" srcId="{4000A0A1-3612-408B-8C3D-4FAFE5A1FC7D}" destId="{B49056DA-1BAC-442B-80D6-6F85B0FB197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FA81C-D641-2847-8CF8-36F215361157}">
      <dsp:nvSpPr>
        <dsp:cNvPr id="0" name=""/>
        <dsp:cNvSpPr/>
      </dsp:nvSpPr>
      <dsp:spPr>
        <a:xfrm>
          <a:off x="0" y="790825"/>
          <a:ext cx="2700337" cy="1714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F846A-D66F-864B-A55C-5864B14F92A7}">
      <dsp:nvSpPr>
        <dsp:cNvPr id="0" name=""/>
        <dsp:cNvSpPr/>
      </dsp:nvSpPr>
      <dsp:spPr>
        <a:xfrm>
          <a:off x="300037" y="1075860"/>
          <a:ext cx="2700337" cy="1714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baseline="0"/>
            <a:t>Initial RAPP Feedback and Critique Fall 2025: 10/07, 10/14, 12/02/25, 01/20/26, </a:t>
          </a:r>
          <a:endParaRPr lang="en-US" sz="1800" kern="1200"/>
        </a:p>
      </dsp:txBody>
      <dsp:txXfrm>
        <a:off x="350259" y="1126082"/>
        <a:ext cx="2599893" cy="1614270"/>
      </dsp:txXfrm>
    </dsp:sp>
    <dsp:sp modelId="{7404E5A8-B0A6-5445-8A42-D2E4743430B4}">
      <dsp:nvSpPr>
        <dsp:cNvPr id="0" name=""/>
        <dsp:cNvSpPr/>
      </dsp:nvSpPr>
      <dsp:spPr>
        <a:xfrm>
          <a:off x="3300412" y="790825"/>
          <a:ext cx="2700337" cy="1714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1E4DF-65EB-DF4E-A2EF-C5EA6B836523}">
      <dsp:nvSpPr>
        <dsp:cNvPr id="0" name=""/>
        <dsp:cNvSpPr/>
      </dsp:nvSpPr>
      <dsp:spPr>
        <a:xfrm>
          <a:off x="3600450" y="1075860"/>
          <a:ext cx="2700337" cy="1714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baseline="0"/>
            <a:t>Current Phase: Feedback and critique from Academic Senate, College Deans, Classified Senate, DASG</a:t>
          </a:r>
          <a:endParaRPr lang="en-US" sz="1800" kern="1200"/>
        </a:p>
      </dsp:txBody>
      <dsp:txXfrm>
        <a:off x="3650672" y="1126082"/>
        <a:ext cx="2599893" cy="1614270"/>
      </dsp:txXfrm>
    </dsp:sp>
    <dsp:sp modelId="{6A16D113-F740-4A43-ABFC-C20B07B9E275}">
      <dsp:nvSpPr>
        <dsp:cNvPr id="0" name=""/>
        <dsp:cNvSpPr/>
      </dsp:nvSpPr>
      <dsp:spPr>
        <a:xfrm>
          <a:off x="6600824" y="790825"/>
          <a:ext cx="2700337" cy="1714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A62F1-6AEF-A64F-92EF-A0D9BAD3CC72}">
      <dsp:nvSpPr>
        <dsp:cNvPr id="0" name=""/>
        <dsp:cNvSpPr/>
      </dsp:nvSpPr>
      <dsp:spPr>
        <a:xfrm>
          <a:off x="6900862" y="1075860"/>
          <a:ext cx="2700337" cy="1714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baseline="0"/>
            <a:t>Spring 2026: Return to RAPP for further input and discussion</a:t>
          </a:r>
          <a:endParaRPr lang="en-US" sz="1800" kern="1200"/>
        </a:p>
      </dsp:txBody>
      <dsp:txXfrm>
        <a:off x="6951084" y="1126082"/>
        <a:ext cx="2599893" cy="16142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C0C4D-42B5-4BF2-BA4F-6F6756B539C5}">
      <dsp:nvSpPr>
        <dsp:cNvPr id="0" name=""/>
        <dsp:cNvSpPr/>
      </dsp:nvSpPr>
      <dsp:spPr>
        <a:xfrm>
          <a:off x="0" y="581977"/>
          <a:ext cx="9601200" cy="10744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952DC-87AD-4C70-950C-991AFA1ABE38}">
      <dsp:nvSpPr>
        <dsp:cNvPr id="0" name=""/>
        <dsp:cNvSpPr/>
      </dsp:nvSpPr>
      <dsp:spPr>
        <a:xfrm>
          <a:off x="325012" y="823721"/>
          <a:ext cx="590931" cy="5909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1F28C8-DAEB-4409-BF8B-5855AFB2DE44}">
      <dsp:nvSpPr>
        <dsp:cNvPr id="0" name=""/>
        <dsp:cNvSpPr/>
      </dsp:nvSpPr>
      <dsp:spPr>
        <a:xfrm>
          <a:off x="1240955" y="581977"/>
          <a:ext cx="8360244" cy="1074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13709" rIns="113709" bIns="11370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baseline="0" dirty="0"/>
            <a:t>RAPP members have approved proposals to move forward for further review, feedback, and discussion from the following shared governance teams and area administrators: Academic Senate, Classified Senate, Deans, DASG</a:t>
          </a:r>
          <a:endParaRPr lang="en-US" sz="1900" kern="1200" dirty="0"/>
        </a:p>
      </dsp:txBody>
      <dsp:txXfrm>
        <a:off x="1240955" y="581977"/>
        <a:ext cx="8360244" cy="1074420"/>
      </dsp:txXfrm>
    </dsp:sp>
    <dsp:sp modelId="{1AEB7FB0-C80C-4DA5-A19F-78249C6237DC}">
      <dsp:nvSpPr>
        <dsp:cNvPr id="0" name=""/>
        <dsp:cNvSpPr/>
      </dsp:nvSpPr>
      <dsp:spPr>
        <a:xfrm>
          <a:off x="0" y="1925002"/>
          <a:ext cx="9601200" cy="10744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70D28F-0867-4950-B357-B884646A9418}">
      <dsp:nvSpPr>
        <dsp:cNvPr id="0" name=""/>
        <dsp:cNvSpPr/>
      </dsp:nvSpPr>
      <dsp:spPr>
        <a:xfrm>
          <a:off x="325012" y="2166747"/>
          <a:ext cx="590931" cy="5909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9056DA-1BAC-442B-80D6-6F85B0FB1975}">
      <dsp:nvSpPr>
        <dsp:cNvPr id="0" name=""/>
        <dsp:cNvSpPr/>
      </dsp:nvSpPr>
      <dsp:spPr>
        <a:xfrm>
          <a:off x="1240955" y="1925002"/>
          <a:ext cx="8360244" cy="1074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13709" rIns="113709" bIns="11370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baseline="0" dirty="0"/>
            <a:t>After proposals are shared with the aforementioned governance bodies, RAPP will provide final review and feedback before vote is taken.</a:t>
          </a:r>
          <a:endParaRPr lang="en-US" sz="1900" kern="1200" dirty="0"/>
        </a:p>
      </dsp:txBody>
      <dsp:txXfrm>
        <a:off x="1240955" y="1925002"/>
        <a:ext cx="8360244" cy="10744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24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01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65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9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04149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7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10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95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8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219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94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oothilldeanza-my.sharepoint.com/:w:/g/personal/10272037_fhda_edu/IQA_J8a8VKJGR73Vdo6V7yL1AV2W_d_EgIAE06g7JH_nLW8?e=LVyNdg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60BAB-9B85-177D-629D-BAAAF9D5D9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3536" y="-532015"/>
            <a:ext cx="9012822" cy="4418695"/>
          </a:xfrm>
        </p:spPr>
        <p:txBody>
          <a:bodyPr>
            <a:normAutofit/>
          </a:bodyPr>
          <a:lstStyle/>
          <a:p>
            <a:r>
              <a:rPr lang="en-US" sz="5400" dirty="0"/>
              <a:t>Resource Allocation Program and Planning</a:t>
            </a:r>
            <a:br>
              <a:rPr lang="en-US" sz="5400" dirty="0"/>
            </a:br>
            <a:r>
              <a:rPr lang="en-US" sz="5400" dirty="0"/>
              <a:t>Subcommittee proposals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C0A6A-81B9-02BC-8C5C-F75BA10F36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Veronica Acevedo Avila, RAPP Faculty tri-chair</a:t>
            </a:r>
          </a:p>
          <a:p>
            <a:r>
              <a:rPr lang="en-US" dirty="0"/>
              <a:t>Zander Blackman, DASG RAPP Representative</a:t>
            </a:r>
          </a:p>
        </p:txBody>
      </p:sp>
    </p:spTree>
    <p:extLst>
      <p:ext uri="{BB962C8B-B14F-4D97-AF65-F5344CB8AC3E}">
        <p14:creationId xmlns:p14="http://schemas.microsoft.com/office/powerpoint/2010/main" val="3007941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EAD6E-658D-942B-A7C8-8F95BAE26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181" y="685800"/>
            <a:ext cx="6562905" cy="1485900"/>
          </a:xfrm>
        </p:spPr>
        <p:txBody>
          <a:bodyPr>
            <a:normAutofit/>
          </a:bodyPr>
          <a:lstStyle/>
          <a:p>
            <a:r>
              <a:rPr lang="en-US" sz="3400" dirty="0"/>
              <a:t>Why Faculty Prioritization and Program Sustainability Committees?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4357BE-12C1-44A2-9602-77A2B5408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 descr="A close-up of words&#10;&#10;AI-generated content may be incorrect.">
            <a:extLst>
              <a:ext uri="{FF2B5EF4-FFF2-40B4-BE49-F238E27FC236}">
                <a16:creationId xmlns:a16="http://schemas.microsoft.com/office/drawing/2014/main" id="{69D9056D-D2F5-B7CF-D296-232B7BF21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62" y="2122062"/>
            <a:ext cx="3613752" cy="229383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BD4A7-E6A6-6702-1CD6-C022108FF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4181" y="2286000"/>
            <a:ext cx="6562905" cy="3581400"/>
          </a:xfrm>
        </p:spPr>
        <p:txBody>
          <a:bodyPr>
            <a:normAutofit/>
          </a:bodyPr>
          <a:lstStyle/>
          <a:p>
            <a:r>
              <a:rPr lang="en-US" sz="1600" dirty="0"/>
              <a:t>RAPP offers strategic input in both hiring and sustainability through program review and carries a rigorous and demanding workload.</a:t>
            </a:r>
          </a:p>
          <a:p>
            <a:r>
              <a:rPr lang="en-US" sz="1600" dirty="0"/>
              <a:t>Subcommittees would provide a focused analysis; all final recommendations would be vetted and approved by the full RAPP committee to ensure transparency.</a:t>
            </a:r>
          </a:p>
          <a:p>
            <a:r>
              <a:rPr lang="en-US" sz="1600" dirty="0"/>
              <a:t>RAPP was designed as a 'living document' with a mandated one-year evaluation period to make necessary adjustments for effectiveness; The RAPP Charge explicitly authorizes the formation of  “subgroups and task groups as needed to address specific issues.”</a:t>
            </a:r>
          </a:p>
          <a:p>
            <a:r>
              <a:rPr lang="en-US" sz="1600" dirty="0"/>
              <a:t>Subcommittees work under the umbrella of RAPP; RAPP ensures alignment with college’s mission, equity plan, and institutional core competencies.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8231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8A5B3-195A-6D20-95BC-3CC8B897C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Timeline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BDD20E-96A6-6F72-4AA6-1094029E58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8" descr="A clock and telephone in a frame&#10;&#10;AI-generated content may be incorrect.">
            <a:extLst>
              <a:ext uri="{FF2B5EF4-FFF2-40B4-BE49-F238E27FC236}">
                <a16:creationId xmlns:a16="http://schemas.microsoft.com/office/drawing/2014/main" id="{684A44EE-4395-3A64-461A-563E01067C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8591" y="76128"/>
            <a:ext cx="4064000" cy="284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96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64D6D-3BDA-7AC6-C795-D4C331108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steps: feedback and discussion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B887C8A8-23E3-E18D-1454-93A84B5EA4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969894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2250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45EC-EFBD-388A-E410-3A964A1B0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667" y="685800"/>
            <a:ext cx="3656419" cy="1485900"/>
          </a:xfrm>
        </p:spPr>
        <p:txBody>
          <a:bodyPr>
            <a:normAutofit/>
          </a:bodyPr>
          <a:lstStyle/>
          <a:p>
            <a:r>
              <a:rPr lang="en-US" dirty="0"/>
              <a:t>FPC and PSC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4829B7-47EE-4685-ADC0-DE464C22A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 descr="A computer and other objects on the floor&#10;&#10;AI-generated content may be incorrect.">
            <a:extLst>
              <a:ext uri="{FF2B5EF4-FFF2-40B4-BE49-F238E27FC236}">
                <a16:creationId xmlns:a16="http://schemas.microsoft.com/office/drawing/2014/main" id="{B3DA9641-5075-BDBA-04F7-AECA84229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561" y="828225"/>
            <a:ext cx="6517065" cy="4881508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EFA6B22E-62B3-758F-2A5F-A65DE14277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860667" y="2286000"/>
            <a:ext cx="3656419" cy="3581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hlinkClick r:id="rId3"/>
              </a:rPr>
              <a:t>DRAFT FPC and PSC Committees.docx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904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ignpost with many directions&#10;&#10;AI-generated content may be incorrect.">
            <a:extLst>
              <a:ext uri="{FF2B5EF4-FFF2-40B4-BE49-F238E27FC236}">
                <a16:creationId xmlns:a16="http://schemas.microsoft.com/office/drawing/2014/main" id="{5C4A930B-3B26-CE36-8B2F-DC965F9ABB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478" r="-2" b="1855"/>
          <a:stretch>
            <a:fillRect/>
          </a:stretch>
        </p:blipFill>
        <p:spPr>
          <a:xfrm>
            <a:off x="-1" y="10"/>
            <a:ext cx="12188652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FCF627C-AB57-4042-8805-913BB9D0D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alpha val="75000"/>
                </a:schemeClr>
              </a:gs>
              <a:gs pos="10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1D023-0B76-C1C7-45C2-8A158F2B5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dirty="0"/>
              <a:t>Questions?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814E5-B8DC-48E9-8500-1A15C550BD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86806-EC39-EB90-7217-2775841D0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5400" dirty="0"/>
              <a:t>Thank you!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82583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2445C31F40CD44837EB1F17E9160F8" ma:contentTypeVersion="13" ma:contentTypeDescription="Create a new document." ma:contentTypeScope="" ma:versionID="486541eebd1ef4781b96115a502353a2">
  <xsd:schema xmlns:xsd="http://www.w3.org/2001/XMLSchema" xmlns:xs="http://www.w3.org/2001/XMLSchema" xmlns:p="http://schemas.microsoft.com/office/2006/metadata/properties" xmlns:ns2="ab9b2439-e74c-4db2-a9fe-3fe6b457a55f" xmlns:ns3="0cd4eeda-72f2-42f6-9b8b-4e16c45d378d" targetNamespace="http://schemas.microsoft.com/office/2006/metadata/properties" ma:root="true" ma:fieldsID="3e654e878b9aa6eb2a71bf55ef9750da" ns2:_="" ns3:_="">
    <xsd:import namespace="ab9b2439-e74c-4db2-a9fe-3fe6b457a55f"/>
    <xsd:import namespace="0cd4eeda-72f2-42f6-9b8b-4e16c45d37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b2439-e74c-4db2-a9fe-3fe6b457a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d04142-adb5-47a2-b175-e583a05d10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d4eeda-72f2-42f6-9b8b-4e16c45d378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f93a1cc-c0e6-40f3-a2dd-2974aa0ccad7}" ma:internalName="TaxCatchAll" ma:showField="CatchAllData" ma:web="0cd4eeda-72f2-42f6-9b8b-4e16c45d37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9b2439-e74c-4db2-a9fe-3fe6b457a55f">
      <Terms xmlns="http://schemas.microsoft.com/office/infopath/2007/PartnerControls"/>
    </lcf76f155ced4ddcb4097134ff3c332f>
    <TaxCatchAll xmlns="0cd4eeda-72f2-42f6-9b8b-4e16c45d37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197BAC-00E7-474C-B123-7212CFF05F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9b2439-e74c-4db2-a9fe-3fe6b457a55f"/>
    <ds:schemaRef ds:uri="0cd4eeda-72f2-42f6-9b8b-4e16c45d37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42E426-B292-49D7-8D00-E356ABBD3F20}">
  <ds:schemaRefs>
    <ds:schemaRef ds:uri="http://schemas.microsoft.com/office/2006/metadata/properties"/>
    <ds:schemaRef ds:uri="http://schemas.microsoft.com/office/infopath/2007/PartnerControls"/>
    <ds:schemaRef ds:uri="ab9b2439-e74c-4db2-a9fe-3fe6b457a55f"/>
    <ds:schemaRef ds:uri="0cd4eeda-72f2-42f6-9b8b-4e16c45d378d"/>
  </ds:schemaRefs>
</ds:datastoreItem>
</file>

<file path=customXml/itemProps3.xml><?xml version="1.0" encoding="utf-8"?>
<ds:datastoreItem xmlns:ds="http://schemas.openxmlformats.org/officeDocument/2006/customXml" ds:itemID="{8D477E5D-F432-4D1B-8FEB-9609A66F7F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1283</TotalTime>
  <Words>261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Crop</vt:lpstr>
      <vt:lpstr>Resource Allocation Program and Planning Subcommittee proposals</vt:lpstr>
      <vt:lpstr>Why Faculty Prioritization and Program Sustainability Committees?</vt:lpstr>
      <vt:lpstr>Current Timeline</vt:lpstr>
      <vt:lpstr>Next steps: feedback and discussion</vt:lpstr>
      <vt:lpstr>FPC and PSC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Veronica Acevedo Avila</dc:creator>
  <cp:lastModifiedBy>Veronica Acevedo Avila</cp:lastModifiedBy>
  <cp:revision>10</cp:revision>
  <dcterms:created xsi:type="dcterms:W3CDTF">2026-02-09T18:07:36Z</dcterms:created>
  <dcterms:modified xsi:type="dcterms:W3CDTF">2026-03-05T23:32:13Z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0x010100EC2445C31F40CD44837EB1F17E9160F8</vt:lpwstr>
  </property>
</Properties>
</file>