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355609-1960-2B48-9746-33FD297ABBBE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CAE841-5635-7142-861E-F79F986162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oogle.com/search?q=define+hypothesis&amp;forcedict=hypothesis&amp;sa=X&amp;ved=0ahUKEwjuyfLw79bRAhUBxmMKHZimCH0Q_SoIKDAA" TargetMode="External"/><Relationship Id="rId12" Type="http://schemas.openxmlformats.org/officeDocument/2006/relationships/hyperlink" Target="https://www.google.com/search?q=define+supposition&amp;forcedict=supposition&amp;sa=X&amp;ved=0ahUKEwjuyfLw79bRAhUBxmMKHZimCH0Q_SoIKTAA" TargetMode="Externa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define+theory&amp;forcedict=theory&amp;sa=X&amp;ved=0ahUKEwjuyfLw79bRAhUBxmMKHZimCH0Q_SoIHzAA" TargetMode="External"/><Relationship Id="rId3" Type="http://schemas.openxmlformats.org/officeDocument/2006/relationships/hyperlink" Target="https://www.google.com/search?q=define+contention&amp;forcedict=contention&amp;sa=X&amp;ved=0ahUKEwjuyfLw79bRAhUBxmMKHZimCH0Q_SoIIDAA" TargetMode="External"/><Relationship Id="rId4" Type="http://schemas.openxmlformats.org/officeDocument/2006/relationships/hyperlink" Target="https://www.google.com/search?q=define+argument&amp;forcedict=argument&amp;sa=X&amp;ved=0ahUKEwjuyfLw79bRAhUBxmMKHZimCH0Q_SoIITAA" TargetMode="External"/><Relationship Id="rId5" Type="http://schemas.openxmlformats.org/officeDocument/2006/relationships/hyperlink" Target="https://www.google.com/search?q=define+proposal&amp;forcedict=proposal&amp;sa=X&amp;ved=0ahUKEwjuyfLw79bRAhUBxmMKHZimCH0Q_SoIIjAA" TargetMode="External"/><Relationship Id="rId6" Type="http://schemas.openxmlformats.org/officeDocument/2006/relationships/hyperlink" Target="https://www.google.com/search?q=define+proposition&amp;forcedict=proposition&amp;sa=X&amp;ved=0ahUKEwjuyfLw79bRAhUBxmMKHZimCH0Q_SoIIzAA" TargetMode="External"/><Relationship Id="rId7" Type="http://schemas.openxmlformats.org/officeDocument/2006/relationships/hyperlink" Target="https://www.google.com/search?q=define+idea&amp;forcedict=idea&amp;sa=X&amp;ved=0ahUKEwjuyfLw79bRAhUBxmMKHZimCH0Q_SoIJDAA" TargetMode="External"/><Relationship Id="rId8" Type="http://schemas.openxmlformats.org/officeDocument/2006/relationships/hyperlink" Target="https://www.google.com/search?q=define+claim&amp;forcedict=claim&amp;sa=X&amp;ved=0ahUKEwjuyfLw79bRAhUBxmMKHZimCH0Q_SoIJTAA" TargetMode="External"/><Relationship Id="rId9" Type="http://schemas.openxmlformats.org/officeDocument/2006/relationships/hyperlink" Target="https://www.google.com/search?q=define+premise&amp;forcedict=premise&amp;sa=X&amp;ved=0ahUKEwjuyfLw79bRAhUBxmMKHZimCH0Q_SoIJjAA" TargetMode="External"/><Relationship Id="rId10" Type="http://schemas.openxmlformats.org/officeDocument/2006/relationships/hyperlink" Target="https://www.google.com/search?q=define+assumption&amp;forcedict=assumption&amp;sa=X&amp;ved=0ahUKEwjuyfLw79bRAhUBxmMKHZimCH0Q_SoIJzA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4420"/>
            <a:ext cx="7772400" cy="1269939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Thesis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191" y="2244845"/>
            <a:ext cx="8403115" cy="33939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hesispi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01119"/>
            <a:ext cx="6832101" cy="36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3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56949"/>
          </a:xfrm>
        </p:spPr>
        <p:txBody>
          <a:bodyPr/>
          <a:lstStyle/>
          <a:p>
            <a:r>
              <a:rPr lang="en-US" dirty="0" smtClean="0"/>
              <a:t>Introductions are the first impression of your essay. They are key to giving the reader interest and background to your topic and they set up your thesis.</a:t>
            </a:r>
          </a:p>
          <a:p>
            <a:endParaRPr lang="en-US" dirty="0"/>
          </a:p>
        </p:txBody>
      </p:sp>
      <p:pic>
        <p:nvPicPr>
          <p:cNvPr id="4" name="Picture 3" descr="introduc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4" y="4040720"/>
            <a:ext cx="5593524" cy="22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will receive one introduction strategy from the READER.</a:t>
            </a:r>
          </a:p>
          <a:p>
            <a:r>
              <a:rPr lang="en-US" dirty="0" smtClean="0"/>
              <a:t>Write an introduction for the Starbucks thesis using your strategy. 4-5 sentences.</a:t>
            </a:r>
          </a:p>
          <a:p>
            <a:r>
              <a:rPr lang="en-US" dirty="0" smtClean="0"/>
              <a:t>Make the last sentence your Thesis</a:t>
            </a:r>
          </a:p>
          <a:p>
            <a:pPr marL="68580" indent="0">
              <a:buNone/>
            </a:pPr>
            <a:r>
              <a:rPr lang="en-US" dirty="0" smtClean="0"/>
              <a:t>“Starbucks is unhealthy because of sugar, high processed foods, and caffeine.”</a:t>
            </a:r>
            <a:endParaRPr lang="en-US" dirty="0"/>
          </a:p>
        </p:txBody>
      </p:sp>
      <p:pic>
        <p:nvPicPr>
          <p:cNvPr id="4" name="Picture 3" descr="writ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48" y="359175"/>
            <a:ext cx="4772455" cy="19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your introductory paragraph, the title should grab your readers attention and make them want to read the essay.</a:t>
            </a:r>
          </a:p>
          <a:p>
            <a:r>
              <a:rPr lang="en-US" dirty="0" smtClean="0"/>
              <a:t>Have fun and get creative with the title!</a:t>
            </a:r>
          </a:p>
          <a:p>
            <a:endParaRPr lang="en-US" dirty="0"/>
          </a:p>
        </p:txBody>
      </p:sp>
      <p:pic>
        <p:nvPicPr>
          <p:cNvPr id="4" name="Picture 3" descr="spongebob_squarepants_hook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015064"/>
            <a:ext cx="4663440" cy="22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Boring Title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000" dirty="0" smtClean="0"/>
              <a:t>“Starbucks”</a:t>
            </a:r>
          </a:p>
          <a:p>
            <a:pPr marL="68580" indent="0" algn="ctr">
              <a:buNone/>
            </a:pPr>
            <a:endParaRPr lang="en-US" sz="4000" dirty="0"/>
          </a:p>
        </p:txBody>
      </p:sp>
      <p:pic>
        <p:nvPicPr>
          <p:cNvPr id="4" name="Picture 3" descr="bor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10" y="3399336"/>
            <a:ext cx="5593524" cy="27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600" dirty="0" smtClean="0"/>
              <a:t>“Hot Shots and Cool Fraps: Drinks to Die For”</a:t>
            </a:r>
          </a:p>
          <a:p>
            <a:pPr marL="68580" indent="0" algn="ctr">
              <a:buNone/>
            </a:pPr>
            <a:endParaRPr lang="en-US" sz="3600" dirty="0"/>
          </a:p>
        </p:txBody>
      </p:sp>
      <p:pic>
        <p:nvPicPr>
          <p:cNvPr id="4" name="Picture 3" descr="minions_applau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643062"/>
            <a:ext cx="4318000" cy="21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84355">
            <a:off x="201740" y="1024165"/>
            <a:ext cx="7866334" cy="2844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Greek for “Perspective”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err="1"/>
              <a:t>the·sis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ˈ</a:t>
            </a:r>
            <a:r>
              <a:rPr lang="en-US" dirty="0" err="1"/>
              <a:t>THēsis</a:t>
            </a:r>
            <a:r>
              <a:rPr lang="en-US" dirty="0"/>
              <a:t>/</a:t>
            </a:r>
          </a:p>
          <a:p>
            <a:pPr marL="68580" indent="0">
              <a:buNone/>
            </a:pPr>
            <a:r>
              <a:rPr lang="en-US" i="1" dirty="0"/>
              <a:t>noun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noun: </a:t>
            </a:r>
            <a:r>
              <a:rPr lang="en-US" b="1" dirty="0"/>
              <a:t>thesis</a:t>
            </a:r>
            <a:r>
              <a:rPr lang="en-US" dirty="0"/>
              <a:t>; plural noun: </a:t>
            </a:r>
            <a:r>
              <a:rPr lang="en-US" b="1" dirty="0"/>
              <a:t>theses</a:t>
            </a:r>
            <a:endParaRPr lang="en-US" dirty="0"/>
          </a:p>
          <a:p>
            <a:pPr marL="68580" indent="0">
              <a:buNone/>
            </a:pPr>
            <a:r>
              <a:rPr lang="en-US" b="1" dirty="0"/>
              <a:t>1</a:t>
            </a:r>
            <a:r>
              <a:rPr lang="en-US" dirty="0"/>
              <a:t>. </a:t>
            </a:r>
          </a:p>
          <a:p>
            <a:pPr marL="68580" indent="0">
              <a:buNone/>
            </a:pPr>
            <a:r>
              <a:rPr lang="en-US" dirty="0"/>
              <a:t>a statement or theory that is put forward as a premise to be maintained or proved.</a:t>
            </a:r>
          </a:p>
          <a:p>
            <a:pPr marL="68580" indent="0">
              <a:buNone/>
            </a:pPr>
            <a:r>
              <a:rPr lang="en-US" dirty="0"/>
              <a:t>"his central thesis is that psychological life is not part of the material world"</a:t>
            </a:r>
          </a:p>
          <a:p>
            <a:pPr marL="68580" indent="0">
              <a:buNone/>
            </a:pPr>
            <a:r>
              <a:rPr lang="en-US" dirty="0" err="1"/>
              <a:t>synonyms:</a:t>
            </a:r>
            <a:r>
              <a:rPr lang="en-US" dirty="0" err="1">
                <a:hlinkClick r:id="rId2"/>
              </a:rPr>
              <a:t>theory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contention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argument</a:t>
            </a:r>
            <a:r>
              <a:rPr lang="en-US" dirty="0"/>
              <a:t>, line of argument, </a:t>
            </a:r>
            <a:r>
              <a:rPr lang="en-US" dirty="0">
                <a:hlinkClick r:id="rId5"/>
              </a:rPr>
              <a:t>proposal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proposition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idea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claim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premise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assumption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hypothesis</a:t>
            </a:r>
            <a:r>
              <a:rPr lang="en-US" dirty="0"/>
              <a:t>, postulation, </a:t>
            </a:r>
            <a:r>
              <a:rPr lang="en-US" dirty="0">
                <a:hlinkClick r:id="rId12"/>
              </a:rPr>
              <a:t>supposition</a:t>
            </a:r>
            <a:r>
              <a:rPr lang="en-US" dirty="0"/>
              <a:t> "the central thesis of his lecture"</a:t>
            </a:r>
          </a:p>
          <a:p>
            <a:endParaRPr lang="en-US" dirty="0"/>
          </a:p>
        </p:txBody>
      </p:sp>
      <p:pic>
        <p:nvPicPr>
          <p:cNvPr id="4" name="Picture 3" descr="younggirloldwoman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48" y="1116009"/>
            <a:ext cx="3302000" cy="24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1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116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Elements of a Good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95876"/>
            <a:ext cx="6777317" cy="4036753"/>
          </a:xfrm>
        </p:spPr>
        <p:txBody>
          <a:bodyPr/>
          <a:lstStyle/>
          <a:p>
            <a:r>
              <a:rPr lang="en-US" dirty="0" smtClean="0"/>
              <a:t>1. Narrow Topic</a:t>
            </a:r>
          </a:p>
          <a:p>
            <a:r>
              <a:rPr lang="en-US" dirty="0" smtClean="0"/>
              <a:t>2. Opinion</a:t>
            </a:r>
          </a:p>
          <a:p>
            <a:r>
              <a:rPr lang="en-US" dirty="0" smtClean="0"/>
              <a:t>3. Purpose</a:t>
            </a:r>
          </a:p>
          <a:p>
            <a:r>
              <a:rPr lang="en-US" dirty="0" smtClean="0"/>
              <a:t>4. Parts</a:t>
            </a:r>
          </a:p>
          <a:p>
            <a:endParaRPr lang="en-US" dirty="0"/>
          </a:p>
        </p:txBody>
      </p:sp>
      <p:pic>
        <p:nvPicPr>
          <p:cNvPr id="4" name="Picture 3" descr="thesisstresspi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996"/>
            <a:ext cx="9144000" cy="26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6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Narrow Topic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make your topic small enough so that you can develop it in 2.5-3 pages</a:t>
            </a:r>
          </a:p>
          <a:p>
            <a:r>
              <a:rPr lang="en-US" dirty="0" smtClean="0"/>
              <a:t>Example: Health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Food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Coffee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Starbucks</a:t>
            </a:r>
          </a:p>
          <a:p>
            <a:pPr lvl="6"/>
            <a:endParaRPr lang="en-US" dirty="0"/>
          </a:p>
        </p:txBody>
      </p:sp>
      <p:pic>
        <p:nvPicPr>
          <p:cNvPr id="6" name="Picture 5" descr="Starbucks-Molten-Chocolate-me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14" y="3578924"/>
            <a:ext cx="4105338" cy="2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4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001678"/>
            <a:ext cx="6777317" cy="28309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Make sure your thesis has an opinion not a fact that everyone would agree with.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Fact</a:t>
            </a:r>
            <a:r>
              <a:rPr lang="en-US" dirty="0" smtClean="0"/>
              <a:t>: Starbucks is a very popular coffee shop for college students.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Opinion</a:t>
            </a:r>
            <a:r>
              <a:rPr lang="en-US" dirty="0" smtClean="0"/>
              <a:t>: Starbucks is an unhealthy choice for college students.</a:t>
            </a:r>
            <a:endParaRPr lang="en-US" dirty="0"/>
          </a:p>
        </p:txBody>
      </p:sp>
      <p:pic>
        <p:nvPicPr>
          <p:cNvPr id="4" name="Picture 3" descr="factopi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26" y="692695"/>
            <a:ext cx="4123873" cy="23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each thesis is clearly showing the reason why it’s important to know this information. Sometimes the purpose is implied more than stated directly</a:t>
            </a:r>
          </a:p>
          <a:p>
            <a:endParaRPr lang="en-US" dirty="0" smtClean="0"/>
          </a:p>
          <a:p>
            <a:r>
              <a:rPr lang="en-US" dirty="0" smtClean="0"/>
              <a:t>Example: Persuade my fellow De Anza classmates to avoid drinking Starbucks</a:t>
            </a:r>
            <a:endParaRPr lang="en-US" dirty="0"/>
          </a:p>
        </p:txBody>
      </p:sp>
      <p:pic>
        <p:nvPicPr>
          <p:cNvPr id="4" name="Picture 3" descr="Starbucks-spill-570x4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4" y="513108"/>
            <a:ext cx="3406215" cy="18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61798"/>
            <a:ext cx="7024744" cy="885110"/>
          </a:xfrm>
        </p:spPr>
        <p:txBody>
          <a:bodyPr>
            <a:normAutofit/>
          </a:bodyPr>
          <a:lstStyle/>
          <a:p>
            <a:r>
              <a:rPr lang="en-US" dirty="0" smtClean="0"/>
              <a:t>4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58" y="1346908"/>
            <a:ext cx="7941265" cy="4485721"/>
          </a:xfrm>
        </p:spPr>
        <p:txBody>
          <a:bodyPr/>
          <a:lstStyle/>
          <a:p>
            <a:r>
              <a:rPr lang="en-US" dirty="0" smtClean="0"/>
              <a:t>List the evidence you will use to support your thesis.</a:t>
            </a:r>
          </a:p>
          <a:p>
            <a:r>
              <a:rPr lang="en-US" dirty="0" smtClean="0"/>
              <a:t>This is like a road map for the rest of the essay. </a:t>
            </a:r>
            <a:endParaRPr lang="en-US" dirty="0"/>
          </a:p>
          <a:p>
            <a:r>
              <a:rPr lang="en-US" dirty="0" smtClean="0"/>
              <a:t>Each item on the list will represent one body paragraph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1. High Sugar Content</a:t>
            </a:r>
          </a:p>
          <a:p>
            <a:r>
              <a:rPr lang="en-US" dirty="0" smtClean="0"/>
              <a:t>2. Processed Baked Goods</a:t>
            </a:r>
          </a:p>
          <a:p>
            <a:r>
              <a:rPr lang="en-US" dirty="0" smtClean="0"/>
              <a:t>3. Too much Caffeine</a:t>
            </a:r>
            <a:endParaRPr lang="en-US" dirty="0"/>
          </a:p>
        </p:txBody>
      </p:sp>
      <p:pic>
        <p:nvPicPr>
          <p:cNvPr id="4" name="Picture 3" descr="car-roadmap-1285155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94" y="3378199"/>
            <a:ext cx="3309928" cy="27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4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7040"/>
            <a:ext cx="7024744" cy="910765"/>
          </a:xfrm>
        </p:spPr>
        <p:txBody>
          <a:bodyPr/>
          <a:lstStyle/>
          <a:p>
            <a:r>
              <a:rPr lang="en-US" dirty="0" smtClean="0"/>
              <a:t>Put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7186"/>
            <a:ext cx="6777317" cy="3985444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Starbucks</a:t>
            </a:r>
            <a:r>
              <a:rPr lang="en-US" dirty="0" smtClean="0"/>
              <a:t> is an </a:t>
            </a:r>
            <a:r>
              <a:rPr lang="en-US" u="sng" dirty="0" smtClean="0"/>
              <a:t>unhealthy </a:t>
            </a:r>
            <a:r>
              <a:rPr lang="en-US" dirty="0" smtClean="0"/>
              <a:t>choice for college students because of it’s </a:t>
            </a:r>
            <a:r>
              <a:rPr lang="en-US" u="sng" dirty="0" smtClean="0"/>
              <a:t>sugar, processed foods, and caffeine.</a:t>
            </a:r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" name="Picture 3" descr="starbucksskelet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155611"/>
            <a:ext cx="2997200" cy="29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87452"/>
            <a:ext cx="7024744" cy="808144"/>
          </a:xfrm>
        </p:spPr>
        <p:txBody>
          <a:bodyPr>
            <a:norm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95596"/>
            <a:ext cx="6777317" cy="45370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try!</a:t>
            </a:r>
          </a:p>
          <a:p>
            <a:r>
              <a:rPr lang="en-US" dirty="0" smtClean="0"/>
              <a:t>Choose one of the following topics</a:t>
            </a:r>
          </a:p>
          <a:p>
            <a:r>
              <a:rPr lang="en-US" dirty="0" smtClean="0"/>
              <a:t>1. Narrow the topic, 2. make an opinion 3. suggest the purpose 4. add the parts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Food</a:t>
            </a:r>
          </a:p>
          <a:p>
            <a:pPr>
              <a:buFontTx/>
              <a:buChar char="-"/>
            </a:pPr>
            <a:r>
              <a:rPr lang="en-US" dirty="0" smtClean="0"/>
              <a:t>Exercise</a:t>
            </a:r>
          </a:p>
          <a:p>
            <a:pPr>
              <a:buFontTx/>
              <a:buChar char="-"/>
            </a:pPr>
            <a:r>
              <a:rPr lang="en-US" dirty="0" smtClean="0"/>
              <a:t>Dieting</a:t>
            </a:r>
          </a:p>
          <a:p>
            <a:pPr>
              <a:buFontTx/>
              <a:buChar char="-"/>
            </a:pPr>
            <a:r>
              <a:rPr lang="en-US" dirty="0" smtClean="0"/>
              <a:t>Alcohol</a:t>
            </a:r>
          </a:p>
          <a:p>
            <a:pPr>
              <a:buFontTx/>
              <a:buChar char="-"/>
            </a:pPr>
            <a:r>
              <a:rPr lang="en-US" dirty="0" smtClean="0"/>
              <a:t>Sleep</a:t>
            </a:r>
          </a:p>
          <a:p>
            <a:pPr>
              <a:buFontTx/>
              <a:buChar char="-"/>
            </a:pPr>
            <a:r>
              <a:rPr lang="en-US" dirty="0" smtClean="0"/>
              <a:t>Stress</a:t>
            </a:r>
          </a:p>
          <a:p>
            <a:endParaRPr lang="en-US" dirty="0"/>
          </a:p>
        </p:txBody>
      </p:sp>
      <p:pic>
        <p:nvPicPr>
          <p:cNvPr id="4" name="Picture 3" descr="thesiswrit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21" y="3078644"/>
            <a:ext cx="5490889" cy="32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7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92</TotalTime>
  <Words>467</Words>
  <Application>Microsoft Macintosh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Thesis</vt:lpstr>
      <vt:lpstr>Greek for “Perspective”</vt:lpstr>
      <vt:lpstr>Elements of a Good Thesis</vt:lpstr>
      <vt:lpstr>1. Narrow Topic</vt:lpstr>
      <vt:lpstr>2. Opinion</vt:lpstr>
      <vt:lpstr>3. Purpose</vt:lpstr>
      <vt:lpstr>4 Parts</vt:lpstr>
      <vt:lpstr>Put it all together</vt:lpstr>
      <vt:lpstr>Practice</vt:lpstr>
      <vt:lpstr>Introductions</vt:lpstr>
      <vt:lpstr>PRACTICE</vt:lpstr>
      <vt:lpstr>Titles</vt:lpstr>
      <vt:lpstr>Boring Title</vt:lpstr>
      <vt:lpstr>Interesting Title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</dc:title>
  <dc:creator>Julie  Pesano</dc:creator>
  <cp:lastModifiedBy>Julie  Pesano</cp:lastModifiedBy>
  <cp:revision>12</cp:revision>
  <dcterms:created xsi:type="dcterms:W3CDTF">2017-01-22T23:08:45Z</dcterms:created>
  <dcterms:modified xsi:type="dcterms:W3CDTF">2017-01-23T00:53:02Z</dcterms:modified>
</cp:coreProperties>
</file>