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tiff" ContentType="image/tiff"/>
  <Default Extension="rels" ContentType="application/vnd.openxmlformats-package.relationships+xml"/>
  <Default Extension="gif" ContentType="image/gif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04" r:id="rId1"/>
  </p:sldMasterIdLst>
  <p:sldIdLst>
    <p:sldId id="280" r:id="rId2"/>
    <p:sldId id="279" r:id="rId3"/>
    <p:sldId id="274" r:id="rId4"/>
    <p:sldId id="276" r:id="rId5"/>
    <p:sldId id="278" r:id="rId6"/>
    <p:sldId id="258" r:id="rId7"/>
    <p:sldId id="273" r:id="rId8"/>
    <p:sldId id="281" r:id="rId9"/>
    <p:sldId id="282" r:id="rId10"/>
    <p:sldId id="272" r:id="rId11"/>
    <p:sldId id="263" r:id="rId12"/>
    <p:sldId id="283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90"/>
    <p:restoredTop sz="94665"/>
  </p:normalViewPr>
  <p:slideViewPr>
    <p:cSldViewPr>
      <p:cViewPr>
        <p:scale>
          <a:sx n="107" d="100"/>
          <a:sy n="107" d="100"/>
        </p:scale>
        <p:origin x="1696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405D8-3FD6-4E19-A5E8-E113D7D2E06E}" type="datetimeFigureOut">
              <a:rPr lang="en-US" smtClean="0"/>
              <a:t>11/27/18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4248B-BDCD-4FBF-BEF3-36205202A3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7553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7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405D8-3FD6-4E19-A5E8-E113D7D2E06E}" type="datetimeFigureOut">
              <a:rPr lang="en-US" smtClean="0"/>
              <a:t>11/27/18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4248B-BDCD-4FBF-BEF3-36205202A3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9557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405D8-3FD6-4E19-A5E8-E113D7D2E06E}" type="datetimeFigureOut">
              <a:rPr lang="en-US" smtClean="0"/>
              <a:t>11/27/18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4248B-BDCD-4FBF-BEF3-36205202A3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3338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8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48177" y="3771174"/>
            <a:ext cx="546115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405D8-3FD6-4E19-A5E8-E113D7D2E06E}" type="datetimeFigureOut">
              <a:rPr lang="en-US" smtClean="0"/>
              <a:t>11/27/18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4248B-BDCD-4FBF-BEF3-36205202A3AC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442664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3124201"/>
            <a:ext cx="6620968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405D8-3FD6-4E19-A5E8-E113D7D2E06E}" type="datetimeFigureOut">
              <a:rPr lang="en-US" smtClean="0"/>
              <a:t>11/27/18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4248B-BDCD-4FBF-BEF3-36205202A3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9832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405D8-3FD6-4E19-A5E8-E113D7D2E06E}" type="datetimeFigureOut">
              <a:rPr lang="en-US" smtClean="0"/>
              <a:t>11/27/18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4248B-BDCD-4FBF-BEF3-36205202A3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6996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405D8-3FD6-4E19-A5E8-E113D7D2E06E}" type="datetimeFigureOut">
              <a:rPr lang="en-US" smtClean="0"/>
              <a:t>11/27/18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4248B-BDCD-4FBF-BEF3-36205202A3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1547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405D8-3FD6-4E19-A5E8-E113D7D2E06E}" type="datetimeFigureOut">
              <a:rPr lang="en-US" smtClean="0"/>
              <a:t>11/27/18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4248B-BDCD-4FBF-BEF3-36205202A3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9885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405D8-3FD6-4E19-A5E8-E113D7D2E06E}" type="datetimeFigureOut">
              <a:rPr lang="en-US" smtClean="0"/>
              <a:t>11/27/18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4248B-BDCD-4FBF-BEF3-36205202A3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3723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A6275F4E-9A69-44A4-B1B6-23083B0DF84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0293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405D8-3FD6-4E19-A5E8-E113D7D2E06E}" type="datetimeFigureOut">
              <a:rPr lang="en-US" smtClean="0"/>
              <a:t>11/27/18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4248B-BDCD-4FBF-BEF3-36205202A3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416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405D8-3FD6-4E19-A5E8-E113D7D2E06E}" type="datetimeFigureOut">
              <a:rPr lang="en-US" smtClean="0"/>
              <a:t>11/27/18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4248B-BDCD-4FBF-BEF3-36205202A3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623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405D8-3FD6-4E19-A5E8-E113D7D2E06E}" type="datetimeFigureOut">
              <a:rPr lang="en-US" smtClean="0"/>
              <a:t>11/27/18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4248B-BDCD-4FBF-BEF3-36205202A3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085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405D8-3FD6-4E19-A5E8-E113D7D2E06E}" type="datetimeFigureOut">
              <a:rPr lang="en-US" smtClean="0"/>
              <a:t>11/27/18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4248B-BDCD-4FBF-BEF3-36205202A3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206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405D8-3FD6-4E19-A5E8-E113D7D2E06E}" type="datetimeFigureOut">
              <a:rPr lang="en-US" smtClean="0"/>
              <a:t>11/27/18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4248B-BDCD-4FBF-BEF3-36205202A3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7039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405D8-3FD6-4E19-A5E8-E113D7D2E06E}" type="datetimeFigureOut">
              <a:rPr lang="en-US" smtClean="0"/>
              <a:t>11/27/18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4248B-BDCD-4FBF-BEF3-36205202A3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3207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129281"/>
            <a:ext cx="2551461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405D8-3FD6-4E19-A5E8-E113D7D2E06E}" type="datetimeFigureOut">
              <a:rPr lang="en-US" smtClean="0"/>
              <a:t>11/27/18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4248B-BDCD-4FBF-BEF3-36205202A3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8536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405D8-3FD6-4E19-A5E8-E113D7D2E06E}" type="datetimeFigureOut">
              <a:rPr lang="en-US" smtClean="0"/>
              <a:t>11/27/18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4248B-BDCD-4FBF-BEF3-36205202A3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1011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7000"/>
                </a:schemeClr>
              </a:gs>
              <a:gs pos="69000">
                <a:schemeClr val="accent5">
                  <a:alpha val="0"/>
                </a:schemeClr>
              </a:gs>
              <a:gs pos="36000">
                <a:schemeClr val="accent5"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4000"/>
                </a:schemeClr>
              </a:gs>
              <a:gs pos="73000">
                <a:schemeClr val="accent5">
                  <a:alpha val="0"/>
                </a:schemeClr>
              </a:gs>
              <a:gs pos="36000">
                <a:schemeClr val="accent5"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4000"/>
                </a:schemeClr>
              </a:gs>
              <a:gs pos="66000">
                <a:schemeClr val="accent5">
                  <a:alpha val="0"/>
                </a:schemeClr>
              </a:gs>
              <a:gs pos="36000">
                <a:schemeClr val="accent5"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1000"/>
                </a:schemeClr>
              </a:gs>
              <a:gs pos="75000">
                <a:schemeClr val="accent5">
                  <a:alpha val="0"/>
                </a:schemeClr>
              </a:gs>
              <a:gs pos="36000">
                <a:schemeClr val="accent5"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8000"/>
                </a:schemeClr>
              </a:gs>
              <a:gs pos="72000">
                <a:schemeClr val="accent5">
                  <a:alpha val="0"/>
                </a:schemeClr>
              </a:gs>
              <a:gs pos="36000">
                <a:schemeClr val="accent5"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F9C405D8-3FD6-4E19-A5E8-E113D7D2E06E}" type="datetimeFigureOut">
              <a:rPr lang="en-US" smtClean="0"/>
              <a:t>11/27/18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54248B-BDCD-4FBF-BEF3-36205202A3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14766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105" r:id="rId1"/>
    <p:sldLayoutId id="2147484106" r:id="rId2"/>
    <p:sldLayoutId id="2147484107" r:id="rId3"/>
    <p:sldLayoutId id="2147484108" r:id="rId4"/>
    <p:sldLayoutId id="2147484109" r:id="rId5"/>
    <p:sldLayoutId id="2147484110" r:id="rId6"/>
    <p:sldLayoutId id="2147484111" r:id="rId7"/>
    <p:sldLayoutId id="2147484112" r:id="rId8"/>
    <p:sldLayoutId id="2147484113" r:id="rId9"/>
    <p:sldLayoutId id="2147484114" r:id="rId10"/>
    <p:sldLayoutId id="2147484115" r:id="rId11"/>
    <p:sldLayoutId id="2147484116" r:id="rId12"/>
    <p:sldLayoutId id="2147484117" r:id="rId13"/>
    <p:sldLayoutId id="2147484118" r:id="rId14"/>
    <p:sldLayoutId id="2147484119" r:id="rId15"/>
    <p:sldLayoutId id="2147484120" r:id="rId16"/>
    <p:sldLayoutId id="2147484121" r:id="rId17"/>
    <p:sldLayoutId id="2147484123" r:id="rId18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gi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219200"/>
            <a:ext cx="4800600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7007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600" b="1" dirty="0" smtClean="0">
                <a:solidFill>
                  <a:srgbClr val="FF0000"/>
                </a:solidFill>
                <a:latin typeface="Chiller" pitchFamily="82" charset="0"/>
              </a:rPr>
              <a:t>The Tragic Hero</a:t>
            </a:r>
            <a:endParaRPr lang="en-US" sz="6600" b="1" dirty="0">
              <a:solidFill>
                <a:srgbClr val="FF0000"/>
              </a:solidFill>
              <a:latin typeface="Chiller" pitchFamily="82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27700" y="2052925"/>
            <a:ext cx="5462154" cy="4195481"/>
          </a:xfrm>
        </p:spPr>
        <p:txBody>
          <a:bodyPr>
            <a:normAutofit/>
          </a:bodyPr>
          <a:lstStyle/>
          <a:p>
            <a:r>
              <a:rPr lang="en-US" sz="2800" b="1" dirty="0"/>
              <a:t>Def. “</a:t>
            </a:r>
            <a:r>
              <a:rPr lang="en-US" sz="2800" b="1" i="1" dirty="0"/>
              <a:t>Man of high standard who falls from that high because of a flaw that has affected many</a:t>
            </a:r>
            <a:r>
              <a:rPr lang="en-US" sz="2800" b="1" dirty="0"/>
              <a:t>” - Aristotle</a:t>
            </a:r>
          </a:p>
          <a:p>
            <a:r>
              <a:rPr lang="en-US" sz="2800" b="1" dirty="0"/>
              <a:t>Macbeth is one of the most famous examples of the tragic hero</a:t>
            </a:r>
            <a:r>
              <a:rPr lang="en-US" sz="2800" b="1" dirty="0" smtClean="0"/>
              <a:t>.</a:t>
            </a:r>
            <a:endParaRPr lang="en-US" sz="2800" b="1" dirty="0"/>
          </a:p>
        </p:txBody>
      </p:sp>
      <p:pic>
        <p:nvPicPr>
          <p:cNvPr id="4" name="Picture 10" descr="http://theplaystheblog.files.wordpress.com/2013/07/macbeth-195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3031" y="2286000"/>
            <a:ext cx="2854146" cy="352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3574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440090" cy="1400530"/>
          </a:xfrm>
        </p:spPr>
        <p:txBody>
          <a:bodyPr>
            <a:no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  <a:latin typeface="Chiller" pitchFamily="82" charset="0"/>
              </a:rPr>
              <a:t>Don’t we all have a kind of hubris? </a:t>
            </a:r>
            <a:r>
              <a:rPr lang="en-US" sz="3600" b="1" dirty="0" smtClean="0">
                <a:solidFill>
                  <a:srgbClr val="FF0000"/>
                </a:solidFill>
                <a:latin typeface="Chiller" pitchFamily="82" charset="0"/>
              </a:rPr>
              <a:t>(that will exact a price?)</a:t>
            </a:r>
            <a:endParaRPr lang="en-US" sz="3600" b="1" dirty="0">
              <a:solidFill>
                <a:srgbClr val="FF0000"/>
              </a:solidFill>
              <a:latin typeface="Chiller" pitchFamily="8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209800"/>
            <a:ext cx="6400800" cy="4267200"/>
          </a:xfrm>
        </p:spPr>
      </p:pic>
    </p:spTree>
    <p:extLst>
      <p:ext uri="{BB962C8B-B14F-4D97-AF65-F5344CB8AC3E}">
        <p14:creationId xmlns:p14="http://schemas.microsoft.com/office/powerpoint/2010/main" val="2902609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Discussion: Chart the structure in </a:t>
            </a:r>
            <a:r>
              <a:rPr lang="en-US" i="1" dirty="0" smtClean="0"/>
              <a:t>Macbeth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700" y="2052925"/>
            <a:ext cx="7935300" cy="4652675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b="1" dirty="0" smtClean="0"/>
              <a:t>Exposition</a:t>
            </a:r>
            <a:r>
              <a:rPr lang="en-US" sz="2400" dirty="0" smtClean="0"/>
              <a:t> (establishing the situation)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dirty="0" smtClean="0"/>
              <a:t>Inciting force </a:t>
            </a:r>
            <a:r>
              <a:rPr lang="en-US" sz="2400" dirty="0" smtClean="0"/>
              <a:t>(first moment of conflict)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dirty="0" smtClean="0"/>
              <a:t>Errors of Judgement </a:t>
            </a:r>
            <a:r>
              <a:rPr lang="en-US" sz="2400" dirty="0" smtClean="0"/>
              <a:t>(resulting from his flaw)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dirty="0" smtClean="0"/>
              <a:t>Crisis</a:t>
            </a:r>
            <a:r>
              <a:rPr lang="en-US" sz="2400" dirty="0" smtClean="0"/>
              <a:t> (turning point after which the character is controlled by events instead of the other way around)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dirty="0" smtClean="0"/>
              <a:t>Tragic Force </a:t>
            </a:r>
            <a:r>
              <a:rPr lang="en-US" sz="2400" dirty="0" smtClean="0"/>
              <a:t>(making it worse because of his tragic flaw)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dirty="0" smtClean="0"/>
              <a:t>Moment of Suspense </a:t>
            </a:r>
            <a:r>
              <a:rPr lang="en-US" sz="2400" dirty="0" smtClean="0"/>
              <a:t>(last possibility of escape)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dirty="0" smtClean="0"/>
              <a:t>Catastrophe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dirty="0" smtClean="0"/>
              <a:t>Glimpse of restored order</a:t>
            </a:r>
          </a:p>
        </p:txBody>
      </p:sp>
    </p:spTree>
    <p:extLst>
      <p:ext uri="{BB962C8B-B14F-4D97-AF65-F5344CB8AC3E}">
        <p14:creationId xmlns:p14="http://schemas.microsoft.com/office/powerpoint/2010/main" val="1558865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  <a:latin typeface="Chiller" pitchFamily="82" charset="0"/>
              </a:rPr>
              <a:t>Audience Appeal</a:t>
            </a:r>
            <a:endParaRPr lang="en-US" sz="5400" b="1" dirty="0">
              <a:solidFill>
                <a:srgbClr val="FF0000"/>
              </a:solidFill>
              <a:latin typeface="Chiller" pitchFamily="82" charset="0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600200"/>
            <a:ext cx="8382000" cy="4495800"/>
          </a:xfrm>
        </p:spPr>
        <p:txBody>
          <a:bodyPr>
            <a:normAutofit fontScale="92500"/>
          </a:bodyPr>
          <a:lstStyle/>
          <a:p>
            <a:pPr>
              <a:lnSpc>
                <a:spcPct val="90000"/>
              </a:lnSpc>
            </a:pPr>
            <a:r>
              <a:rPr lang="en-US" sz="3000" dirty="0" smtClean="0"/>
              <a:t>Shakespeare demonstrated the Elizabethan belief that the country is stable only if the King is good and virtuous.</a:t>
            </a:r>
          </a:p>
          <a:p>
            <a:pPr>
              <a:lnSpc>
                <a:spcPct val="90000"/>
              </a:lnSpc>
            </a:pPr>
            <a:r>
              <a:rPr lang="en-US" sz="3200" dirty="0"/>
              <a:t>The play was considered a thriller </a:t>
            </a:r>
            <a:r>
              <a:rPr lang="en-US" sz="3200" dirty="0" smtClean="0"/>
              <a:t>because it </a:t>
            </a:r>
            <a:r>
              <a:rPr lang="en-US" sz="3200" dirty="0"/>
              <a:t>dramatizes a threat to an anointed King and the perceived evil behind the threat</a:t>
            </a:r>
          </a:p>
          <a:p>
            <a:pPr>
              <a:lnSpc>
                <a:spcPct val="90000"/>
              </a:lnSpc>
            </a:pPr>
            <a:r>
              <a:rPr lang="en-US" sz="3000" dirty="0" smtClean="0"/>
              <a:t>Shakespeare </a:t>
            </a:r>
            <a:r>
              <a:rPr lang="en-US" sz="3000" dirty="0" smtClean="0"/>
              <a:t>included a lot of blood and murder, which the Elizabethans expected to see in a tragedy. </a:t>
            </a:r>
          </a:p>
          <a:p>
            <a:pPr>
              <a:lnSpc>
                <a:spcPct val="90000"/>
              </a:lnSpc>
            </a:pPr>
            <a:r>
              <a:rPr lang="en-US" sz="2900" dirty="0" smtClean="0"/>
              <a:t>Elizabethans </a:t>
            </a:r>
            <a:r>
              <a:rPr lang="en-US" sz="2900" dirty="0"/>
              <a:t>believed that evil occurs in darkness, which is a recurring theme in </a:t>
            </a:r>
            <a:r>
              <a:rPr lang="en-US" sz="2900" i="1" dirty="0"/>
              <a:t>Macbeth</a:t>
            </a:r>
            <a:r>
              <a:rPr lang="en-US" sz="2900" dirty="0"/>
              <a:t>.</a:t>
            </a:r>
          </a:p>
          <a:p>
            <a:pPr>
              <a:lnSpc>
                <a:spcPct val="90000"/>
              </a:lnSpc>
            </a:pPr>
            <a:endParaRPr lang="en-US" sz="2900" dirty="0" smtClean="0"/>
          </a:p>
        </p:txBody>
      </p:sp>
    </p:spTree>
    <p:extLst>
      <p:ext uri="{BB962C8B-B14F-4D97-AF65-F5344CB8AC3E}">
        <p14:creationId xmlns:p14="http://schemas.microsoft.com/office/powerpoint/2010/main" val="4247411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  <a:latin typeface="Chiller" pitchFamily="82" charset="0"/>
              </a:rPr>
              <a:t>Historical Background</a:t>
            </a:r>
            <a:endParaRPr lang="en-US" sz="5400" b="1" dirty="0">
              <a:solidFill>
                <a:srgbClr val="FF0000"/>
              </a:solidFill>
              <a:latin typeface="Chiller" pitchFamily="82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752600"/>
            <a:ext cx="8458200" cy="4876800"/>
          </a:xfrm>
        </p:spPr>
        <p:txBody>
          <a:bodyPr>
            <a:normAutofit fontScale="92500"/>
          </a:bodyPr>
          <a:lstStyle/>
          <a:p>
            <a:pPr>
              <a:lnSpc>
                <a:spcPct val="90000"/>
              </a:lnSpc>
            </a:pPr>
            <a:r>
              <a:rPr lang="en-US" sz="3200" dirty="0" smtClean="0"/>
              <a:t>Not very accurate about the real Macbeth, king of Scotland from 1040-1057. </a:t>
            </a:r>
          </a:p>
          <a:p>
            <a:pPr lvl="1">
              <a:lnSpc>
                <a:spcPct val="90000"/>
              </a:lnSpc>
            </a:pPr>
            <a:r>
              <a:rPr lang="en-US" sz="2600" dirty="0" smtClean="0"/>
              <a:t>Ruled peacefully for a long time</a:t>
            </a:r>
          </a:p>
          <a:p>
            <a:pPr>
              <a:lnSpc>
                <a:spcPct val="90000"/>
              </a:lnSpc>
            </a:pPr>
            <a:r>
              <a:rPr lang="en-US" sz="3200" dirty="0" smtClean="0"/>
              <a:t>Instead it’s directed toward the new King, James. </a:t>
            </a:r>
          </a:p>
          <a:p>
            <a:pPr>
              <a:lnSpc>
                <a:spcPct val="90000"/>
              </a:lnSpc>
            </a:pPr>
            <a:r>
              <a:rPr lang="en-US" sz="3200" dirty="0" smtClean="0"/>
              <a:t>A problem of </a:t>
            </a:r>
            <a:r>
              <a:rPr lang="en-US" sz="3200" dirty="0" err="1" smtClean="0"/>
              <a:t>successon</a:t>
            </a:r>
            <a:r>
              <a:rPr lang="en-US" sz="3200" dirty="0" smtClean="0"/>
              <a:t>: </a:t>
            </a:r>
          </a:p>
          <a:p>
            <a:pPr lvl="1">
              <a:lnSpc>
                <a:spcPct val="90000"/>
              </a:lnSpc>
            </a:pPr>
            <a:r>
              <a:rPr lang="en-US" sz="3000" dirty="0" smtClean="0"/>
              <a:t>There was no Tudor successor to the throne of England after Elizabeth died. </a:t>
            </a:r>
          </a:p>
          <a:p>
            <a:pPr lvl="1">
              <a:lnSpc>
                <a:spcPct val="90000"/>
              </a:lnSpc>
            </a:pPr>
            <a:r>
              <a:rPr lang="en-US" sz="3000" dirty="0" smtClean="0"/>
              <a:t>Elizabeth chose James VI of Scotland to succeed her.</a:t>
            </a:r>
          </a:p>
          <a:p>
            <a:pPr lvl="2">
              <a:lnSpc>
                <a:spcPct val="90000"/>
              </a:lnSpc>
            </a:pPr>
            <a:r>
              <a:rPr lang="en-US" sz="3000" dirty="0" smtClean="0"/>
              <a:t>Why?  </a:t>
            </a:r>
          </a:p>
        </p:txBody>
      </p:sp>
    </p:spTree>
    <p:extLst>
      <p:ext uri="{BB962C8B-B14F-4D97-AF65-F5344CB8AC3E}">
        <p14:creationId xmlns:p14="http://schemas.microsoft.com/office/powerpoint/2010/main" val="3356739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2128043"/>
            <a:ext cx="8610600" cy="4577557"/>
          </a:xfrm>
        </p:spPr>
        <p:txBody>
          <a:bodyPr>
            <a:noAutofit/>
          </a:bodyPr>
          <a:lstStyle/>
          <a:p>
            <a:r>
              <a:rPr lang="en-US" dirty="0"/>
              <a:t>Elizabeth I had been instrumental in the death of her cousin, Mary Queen of Scots, who was beheaded </a:t>
            </a:r>
            <a:endParaRPr lang="en-US" dirty="0" smtClean="0"/>
          </a:p>
          <a:p>
            <a:pPr lvl="1"/>
            <a:r>
              <a:rPr lang="en-US" dirty="0" smtClean="0"/>
              <a:t>The execution of rivals is the focus in the play.  </a:t>
            </a:r>
          </a:p>
          <a:p>
            <a:pPr lvl="2"/>
            <a:r>
              <a:rPr lang="en-US" dirty="0" smtClean="0"/>
              <a:t>Nobody’s safe if that becomes a legitimate way to gain power.</a:t>
            </a:r>
          </a:p>
          <a:p>
            <a:pPr lvl="1"/>
            <a:r>
              <a:rPr lang="en-US" dirty="0" smtClean="0"/>
              <a:t>The pivotal role of Lady Macbeth in causing the violence links it to the Queen.</a:t>
            </a:r>
            <a:endParaRPr lang="en-US" dirty="0" smtClean="0"/>
          </a:p>
          <a:p>
            <a:r>
              <a:rPr lang="en-US" dirty="0" smtClean="0"/>
              <a:t>On her deathbed, Elizabeth wanted to ease her way into Heaven</a:t>
            </a:r>
            <a:endParaRPr lang="en-US" dirty="0"/>
          </a:p>
          <a:p>
            <a:pPr lvl="1"/>
            <a:r>
              <a:rPr lang="en-US" dirty="0" smtClean="0"/>
              <a:t>James was Mary’s son, so it’s a way of making amends. </a:t>
            </a:r>
          </a:p>
          <a:p>
            <a:pPr lvl="1"/>
            <a:r>
              <a:rPr lang="en-US" dirty="0" smtClean="0"/>
              <a:t>The appointment of James I unified England and Scotland under one King.</a:t>
            </a:r>
          </a:p>
          <a:p>
            <a:r>
              <a:rPr lang="en-US" dirty="0" smtClean="0"/>
              <a:t>The play makes many references to this reunification under James’s ancestor, </a:t>
            </a:r>
            <a:r>
              <a:rPr lang="en-US" dirty="0" smtClean="0"/>
              <a:t>Banquo </a:t>
            </a:r>
          </a:p>
          <a:p>
            <a:pPr lvl="1"/>
            <a:r>
              <a:rPr lang="en-US" dirty="0" smtClean="0"/>
              <a:t>Images of Banquo’s heirs as rulers stretching on and on into the future</a:t>
            </a:r>
            <a:endParaRPr lang="en-U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1" y="152400"/>
            <a:ext cx="5791200" cy="1975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8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1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1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1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1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1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1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1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1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1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1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1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1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51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1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1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685800"/>
            <a:ext cx="7772400" cy="6858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4400" b="1" dirty="0" smtClean="0">
                <a:solidFill>
                  <a:srgbClr val="FF0000"/>
                </a:solidFill>
                <a:latin typeface="Chiller" pitchFamily="82" charset="0"/>
              </a:rPr>
              <a:t>Shakespeare’s </a:t>
            </a:r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hiller" pitchFamily="82" charset="0"/>
              </a:rPr>
              <a:t>tribute </a:t>
            </a:r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hiller" pitchFamily="82" charset="0"/>
              </a:rPr>
              <a:t>to </a:t>
            </a:r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hiller" pitchFamily="82" charset="0"/>
              </a:rPr>
              <a:t/>
            </a:r>
            <a:b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hiller" pitchFamily="82" charset="0"/>
              </a:rPr>
            </a:br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hiller" pitchFamily="82" charset="0"/>
              </a:rPr>
              <a:t>King </a:t>
            </a:r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hiller" pitchFamily="82" charset="0"/>
              </a:rPr>
              <a:t>James I</a:t>
            </a:r>
            <a:endParaRPr lang="en-US" sz="4400" b="1" u="sng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hiller" pitchFamily="82" charset="0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438400"/>
            <a:ext cx="7772400" cy="41148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400" dirty="0" smtClean="0"/>
              <a:t>Shakespeare wrote </a:t>
            </a:r>
            <a:r>
              <a:rPr lang="en-US" sz="2400" i="1" dirty="0" smtClean="0"/>
              <a:t>Macbeth</a:t>
            </a:r>
            <a:r>
              <a:rPr lang="en-US" sz="2400" dirty="0" smtClean="0"/>
              <a:t> in 1606, during King James’ reign.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The </a:t>
            </a:r>
            <a:r>
              <a:rPr lang="en-US" sz="2400" dirty="0" smtClean="0"/>
              <a:t>setting is Scotland, King James’ </a:t>
            </a:r>
            <a:r>
              <a:rPr lang="en-US" sz="2400" dirty="0" smtClean="0"/>
              <a:t>homeland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Macbeth </a:t>
            </a:r>
            <a:r>
              <a:rPr lang="en-US" sz="2000" dirty="0" smtClean="0"/>
              <a:t>isn’t one of the king’s </a:t>
            </a:r>
            <a:r>
              <a:rPr lang="en-US" sz="2000" dirty="0" smtClean="0"/>
              <a:t>ancestors, so he can’t be the good guy, in spite of his fairly long peaceful rule (1040-1057).</a:t>
            </a:r>
            <a:endParaRPr lang="en-US" sz="2000" dirty="0" smtClean="0"/>
          </a:p>
          <a:p>
            <a:pPr>
              <a:lnSpc>
                <a:spcPct val="90000"/>
              </a:lnSpc>
            </a:pPr>
            <a:r>
              <a:rPr lang="en-US" sz="2400" dirty="0" err="1" smtClean="0"/>
              <a:t>Banquo</a:t>
            </a:r>
            <a:r>
              <a:rPr lang="en-US" sz="2400" dirty="0" smtClean="0"/>
              <a:t> was an ancestor of James and is shown in the play to be a virtuous person.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Also invoked in the play: witchcraft 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James </a:t>
            </a:r>
            <a:r>
              <a:rPr lang="en-US" sz="2000" dirty="0" smtClean="0"/>
              <a:t>believed himself to be an expert on </a:t>
            </a:r>
            <a:r>
              <a:rPr lang="en-US" sz="2000" dirty="0" smtClean="0"/>
              <a:t>witchcraft, so he would have been highly entertained by its role in Macbeth.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578281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0.static.wix.com/media/b25f9b_4d00740d98bdd3e69c63d2bdb7f05b93.jpg_5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71" y="228600"/>
            <a:ext cx="83058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t1.gstatic.com/images?q=tbn:ANd9GcQjW2PaDBUIr8KHfl44TTjaejTiWMy1xrW1avcM7gMYFaTy35x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62536">
            <a:off x="628687" y="3110336"/>
            <a:ext cx="3570718" cy="3370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t0.gstatic.com/images?q=tbn:ANd9GcQtmzLaQh65hg7L9YqUoya9mVVCQLW8B2Z0pYaSeix1PARxyVs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87979">
            <a:off x="5530388" y="3139966"/>
            <a:ext cx="2528798" cy="3419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1949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391400" cy="1143000"/>
          </a:xfrm>
        </p:spPr>
        <p:txBody>
          <a:bodyPr>
            <a:noAutofit/>
          </a:bodyPr>
          <a:lstStyle/>
          <a:p>
            <a:r>
              <a:rPr lang="en-US" sz="5400" b="1" i="1" dirty="0">
                <a:solidFill>
                  <a:srgbClr val="FF0000"/>
                </a:solidFill>
                <a:latin typeface="Chiller" pitchFamily="82" charset="0"/>
              </a:rPr>
              <a:t>So </a:t>
            </a:r>
            <a:r>
              <a:rPr lang="en-US" sz="5400" b="1" i="1" dirty="0" smtClean="0">
                <a:solidFill>
                  <a:srgbClr val="FF0000"/>
                </a:solidFill>
                <a:latin typeface="Chiller" pitchFamily="82" charset="0"/>
              </a:rPr>
              <a:t>What Really Happens</a:t>
            </a:r>
            <a:r>
              <a:rPr lang="en-US" sz="5400" b="1" i="1" dirty="0">
                <a:solidFill>
                  <a:srgbClr val="FF0000"/>
                </a:solidFill>
                <a:latin typeface="Chiller" pitchFamily="82" charset="0"/>
              </a:rPr>
              <a:t>?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828800"/>
            <a:ext cx="8001000" cy="4953000"/>
          </a:xfrm>
        </p:spPr>
        <p:txBody>
          <a:bodyPr>
            <a:normAutofit/>
          </a:bodyPr>
          <a:lstStyle/>
          <a:p>
            <a:r>
              <a:rPr lang="en-US" b="1" dirty="0"/>
              <a:t>Good guy goes bad</a:t>
            </a:r>
          </a:p>
          <a:p>
            <a:r>
              <a:rPr lang="en-US" b="1" dirty="0"/>
              <a:t>Guy wants power</a:t>
            </a:r>
          </a:p>
          <a:p>
            <a:r>
              <a:rPr lang="en-US" b="1" dirty="0"/>
              <a:t>Married to </a:t>
            </a:r>
            <a:r>
              <a:rPr lang="en-US" b="1" dirty="0" smtClean="0"/>
              <a:t>a woman who  wants </a:t>
            </a:r>
            <a:r>
              <a:rPr lang="en-US" b="1" dirty="0"/>
              <a:t>power</a:t>
            </a:r>
          </a:p>
          <a:p>
            <a:r>
              <a:rPr lang="en-US" b="1" dirty="0"/>
              <a:t>Kills people- </a:t>
            </a:r>
            <a:r>
              <a:rPr lang="en-US" b="1" i="1" dirty="0"/>
              <a:t>LOTS of people</a:t>
            </a:r>
          </a:p>
          <a:p>
            <a:r>
              <a:rPr lang="en-US" b="1" dirty="0"/>
              <a:t>Gets power</a:t>
            </a:r>
          </a:p>
          <a:p>
            <a:r>
              <a:rPr lang="en-US" b="1" dirty="0"/>
              <a:t>Gets paranoid </a:t>
            </a:r>
            <a:endParaRPr lang="en-US" b="1" dirty="0"/>
          </a:p>
          <a:p>
            <a:pPr lvl="1"/>
            <a:r>
              <a:rPr lang="en-US" b="1" dirty="0" smtClean="0"/>
              <a:t>anyone could do the same to him, and some want to</a:t>
            </a:r>
            <a:endParaRPr lang="en-US" b="1" dirty="0"/>
          </a:p>
          <a:p>
            <a:r>
              <a:rPr lang="en-US" b="1" dirty="0" smtClean="0"/>
              <a:t>Loses allies/friends</a:t>
            </a:r>
            <a:endParaRPr lang="en-US" b="1" dirty="0"/>
          </a:p>
          <a:p>
            <a:r>
              <a:rPr lang="en-US" b="1" dirty="0" smtClean="0"/>
              <a:t>Wants </a:t>
            </a:r>
            <a:r>
              <a:rPr lang="en-US" b="1" dirty="0"/>
              <a:t>more power! Kill! Kill!</a:t>
            </a:r>
          </a:p>
          <a:p>
            <a:r>
              <a:rPr lang="en-US" b="1" dirty="0"/>
              <a:t>Gets what’s coming to him in the </a:t>
            </a:r>
            <a:r>
              <a:rPr lang="en-US" b="1" dirty="0" smtClean="0"/>
              <a:t>end</a:t>
            </a:r>
            <a:endParaRPr lang="en-US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98868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3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8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53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2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2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 autoUpdateAnimBg="0"/>
      <p:bldP spid="9219" grpId="0" build="p" autoUpdateAnimBg="0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55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491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-224" b="14054"/>
          <a:stretch/>
        </p:blipFill>
        <p:spPr>
          <a:xfrm>
            <a:off x="304800" y="16823"/>
            <a:ext cx="850284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56380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EC76B5"/>
      </a:hlink>
      <a:folHlink>
        <a:srgbClr val="E8ACCD"/>
      </a:folHlink>
    </a:clrScheme>
    <a:fontScheme name="Cambria">
      <a:maj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A207AED3-9ABC-4A18-9978-A59B65688B1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Celestial</Template>
  <TotalTime>167</TotalTime>
  <Words>551</Words>
  <Application>Microsoft Macintosh PowerPoint</Application>
  <PresentationFormat>On-screen Show (4:3)</PresentationFormat>
  <Paragraphs>53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Cambria</vt:lpstr>
      <vt:lpstr>Chiller</vt:lpstr>
      <vt:lpstr>Wingdings 3</vt:lpstr>
      <vt:lpstr>Arial</vt:lpstr>
      <vt:lpstr>Ion</vt:lpstr>
      <vt:lpstr>PowerPoint Presentation</vt:lpstr>
      <vt:lpstr>Audience Appeal</vt:lpstr>
      <vt:lpstr>Historical Background</vt:lpstr>
      <vt:lpstr>PowerPoint Presentation</vt:lpstr>
      <vt:lpstr>Shakespeare’s tribute to  King James I</vt:lpstr>
      <vt:lpstr>PowerPoint Presentation</vt:lpstr>
      <vt:lpstr>So What Really Happens?</vt:lpstr>
      <vt:lpstr>PowerPoint Presentation</vt:lpstr>
      <vt:lpstr>PowerPoint Presentation</vt:lpstr>
      <vt:lpstr>The Tragic Hero</vt:lpstr>
      <vt:lpstr>Don’t we all have a kind of hubris? (that will exact a price?)</vt:lpstr>
      <vt:lpstr>Discussion: Chart the structure in Macbeth</vt:lpstr>
    </vt:vector>
  </TitlesOfParts>
  <Company>NPSD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NPSD</dc:creator>
  <cp:lastModifiedBy>Becky Roberts</cp:lastModifiedBy>
  <cp:revision>22</cp:revision>
  <dcterms:created xsi:type="dcterms:W3CDTF">2015-01-20T14:25:59Z</dcterms:created>
  <dcterms:modified xsi:type="dcterms:W3CDTF">2018-11-28T03:24:42Z</dcterms:modified>
</cp:coreProperties>
</file>