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97" r:id="rId3"/>
    <p:sldId id="283" r:id="rId4"/>
    <p:sldId id="284" r:id="rId5"/>
    <p:sldId id="285" r:id="rId6"/>
    <p:sldId id="288" r:id="rId7"/>
    <p:sldId id="287" r:id="rId8"/>
    <p:sldId id="311" r:id="rId9"/>
    <p:sldId id="294" r:id="rId10"/>
    <p:sldId id="295" r:id="rId11"/>
    <p:sldId id="298" r:id="rId12"/>
    <p:sldId id="309" r:id="rId13"/>
    <p:sldId id="308" r:id="rId14"/>
    <p:sldId id="307" r:id="rId15"/>
    <p:sldId id="314" r:id="rId16"/>
    <p:sldId id="316" r:id="rId17"/>
    <p:sldId id="306" r:id="rId18"/>
    <p:sldId id="300" r:id="rId19"/>
    <p:sldId id="301" r:id="rId20"/>
    <p:sldId id="302" r:id="rId21"/>
    <p:sldId id="304" r:id="rId22"/>
    <p:sldId id="303" r:id="rId23"/>
    <p:sldId id="312" r:id="rId24"/>
    <p:sldId id="310" r:id="rId25"/>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hrdad Khosravi" initials="MK" lastIdx="1" clrIdx="0">
    <p:extLst>
      <p:ext uri="{19B8F6BF-5375-455C-9EA6-DF929625EA0E}">
        <p15:presenceInfo xmlns:p15="http://schemas.microsoft.com/office/powerpoint/2012/main" userId="e26fe1c6733eddb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66"/>
    <p:restoredTop sz="79070" autoAdjust="0"/>
  </p:normalViewPr>
  <p:slideViewPr>
    <p:cSldViewPr snapToGrid="0" snapToObjects="1">
      <p:cViewPr varScale="1">
        <p:scale>
          <a:sx n="104" d="100"/>
          <a:sy n="104" d="100"/>
        </p:scale>
        <p:origin x="2034" y="108"/>
      </p:cViewPr>
      <p:guideLst>
        <p:guide orient="horz" pos="18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researchdb\research\Mallory\AB%20705\Fall%202019\AnnualAB705Charts4Presentation.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researchdb\research\Mallory\AB%20705\Fall%202019\AnnualAB705Charts4Presentation.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researchdb\research\Mallory\AB%20705\Fall%202019\AnnualAB705Charts4Presentation.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researchdb\research\Mallory\AB%20705\Fall%202019\AnnualAB705Charts4Presentation.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'[AnnualAB705Charts4Presentation.xlsx]Enrollment and Success'!$A$3</c:f>
              <c:strCache>
                <c:ptCount val="1"/>
                <c:pt idx="0">
                  <c:v>2015-16</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'[AnnualAB705Charts4Presentation.xlsx]Enrollment and Success'!$B$2:$C$2</c:f>
              <c:strCache>
                <c:ptCount val="2"/>
                <c:pt idx="0">
                  <c:v>EWRT1A</c:v>
                </c:pt>
                <c:pt idx="1">
                  <c:v>MATH10</c:v>
                </c:pt>
              </c:strCache>
            </c:strRef>
          </c:cat>
          <c:val>
            <c:numRef>
              <c:f>'[AnnualAB705Charts4Presentation.xlsx]Enrollment and Success'!$B$3:$C$3</c:f>
              <c:numCache>
                <c:formatCode>_(* #,##0_);_(* \(#,##0\);_(* "-"??_);_(@_)</c:formatCode>
                <c:ptCount val="2"/>
                <c:pt idx="0" formatCode="#,##0">
                  <c:v>4058</c:v>
                </c:pt>
                <c:pt idx="1">
                  <c:v>3147</c:v>
                </c:pt>
              </c:numCache>
            </c:numRef>
          </c:val>
          <c:extLst>
            <c:ext xmlns:c16="http://schemas.microsoft.com/office/drawing/2014/chart" uri="{C3380CC4-5D6E-409C-BE32-E72D297353CC}">
              <c16:uniqueId val="{00000000-8462-4044-A562-D829D74701E3}"/>
            </c:ext>
          </c:extLst>
        </c:ser>
        <c:ser>
          <c:idx val="1"/>
          <c:order val="1"/>
          <c:tx>
            <c:strRef>
              <c:f>'[AnnualAB705Charts4Presentation.xlsx]Enrollment and Success'!$A$4</c:f>
              <c:strCache>
                <c:ptCount val="1"/>
                <c:pt idx="0">
                  <c:v>2016-17</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'[AnnualAB705Charts4Presentation.xlsx]Enrollment and Success'!$B$2:$C$2</c:f>
              <c:strCache>
                <c:ptCount val="2"/>
                <c:pt idx="0">
                  <c:v>EWRT1A</c:v>
                </c:pt>
                <c:pt idx="1">
                  <c:v>MATH10</c:v>
                </c:pt>
              </c:strCache>
            </c:strRef>
          </c:cat>
          <c:val>
            <c:numRef>
              <c:f>'[AnnualAB705Charts4Presentation.xlsx]Enrollment and Success'!$B$4:$C$4</c:f>
              <c:numCache>
                <c:formatCode>_(* #,##0_);_(* \(#,##0\);_(* "-"??_);_(@_)</c:formatCode>
                <c:ptCount val="2"/>
                <c:pt idx="0" formatCode="#,##0">
                  <c:v>3987</c:v>
                </c:pt>
                <c:pt idx="1">
                  <c:v>3224</c:v>
                </c:pt>
              </c:numCache>
            </c:numRef>
          </c:val>
          <c:extLst>
            <c:ext xmlns:c16="http://schemas.microsoft.com/office/drawing/2014/chart" uri="{C3380CC4-5D6E-409C-BE32-E72D297353CC}">
              <c16:uniqueId val="{00000001-8462-4044-A562-D829D74701E3}"/>
            </c:ext>
          </c:extLst>
        </c:ser>
        <c:ser>
          <c:idx val="2"/>
          <c:order val="2"/>
          <c:tx>
            <c:strRef>
              <c:f>'[AnnualAB705Charts4Presentation.xlsx]Enrollment and Success'!$A$5</c:f>
              <c:strCache>
                <c:ptCount val="1"/>
                <c:pt idx="0">
                  <c:v>2017-18</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'[AnnualAB705Charts4Presentation.xlsx]Enrollment and Success'!$B$2:$C$2</c:f>
              <c:strCache>
                <c:ptCount val="2"/>
                <c:pt idx="0">
                  <c:v>EWRT1A</c:v>
                </c:pt>
                <c:pt idx="1">
                  <c:v>MATH10</c:v>
                </c:pt>
              </c:strCache>
            </c:strRef>
          </c:cat>
          <c:val>
            <c:numRef>
              <c:f>'[AnnualAB705Charts4Presentation.xlsx]Enrollment and Success'!$B$5:$C$5</c:f>
              <c:numCache>
                <c:formatCode>_(* #,##0_);_(* \(#,##0\);_(* "-"??_);_(@_)</c:formatCode>
                <c:ptCount val="2"/>
                <c:pt idx="0" formatCode="#,##0">
                  <c:v>3674</c:v>
                </c:pt>
                <c:pt idx="1">
                  <c:v>3079</c:v>
                </c:pt>
              </c:numCache>
            </c:numRef>
          </c:val>
          <c:extLst>
            <c:ext xmlns:c16="http://schemas.microsoft.com/office/drawing/2014/chart" uri="{C3380CC4-5D6E-409C-BE32-E72D297353CC}">
              <c16:uniqueId val="{00000002-8462-4044-A562-D829D74701E3}"/>
            </c:ext>
          </c:extLst>
        </c:ser>
        <c:ser>
          <c:idx val="3"/>
          <c:order val="3"/>
          <c:tx>
            <c:strRef>
              <c:f>'[AnnualAB705Charts4Presentation.xlsx]Enrollment and Success'!$A$6</c:f>
              <c:strCache>
                <c:ptCount val="1"/>
                <c:pt idx="0">
                  <c:v>2018-19</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'[AnnualAB705Charts4Presentation.xlsx]Enrollment and Success'!$B$2:$C$2</c:f>
              <c:strCache>
                <c:ptCount val="2"/>
                <c:pt idx="0">
                  <c:v>EWRT1A</c:v>
                </c:pt>
                <c:pt idx="1">
                  <c:v>MATH10</c:v>
                </c:pt>
              </c:strCache>
            </c:strRef>
          </c:cat>
          <c:val>
            <c:numRef>
              <c:f>'[AnnualAB705Charts4Presentation.xlsx]Enrollment and Success'!$B$6:$C$6</c:f>
              <c:numCache>
                <c:formatCode>_(* #,##0_);_(* \(#,##0\);_(* "-"??_);_(@_)</c:formatCode>
                <c:ptCount val="2"/>
                <c:pt idx="0" formatCode="#,##0">
                  <c:v>4530</c:v>
                </c:pt>
                <c:pt idx="1">
                  <c:v>4405</c:v>
                </c:pt>
              </c:numCache>
            </c:numRef>
          </c:val>
          <c:extLst>
            <c:ext xmlns:c16="http://schemas.microsoft.com/office/drawing/2014/chart" uri="{C3380CC4-5D6E-409C-BE32-E72D297353CC}">
              <c16:uniqueId val="{00000003-8462-4044-A562-D829D74701E3}"/>
            </c:ext>
          </c:extLst>
        </c:ser>
        <c:dLbls>
          <c:showLegendKey val="0"/>
          <c:showVal val="0"/>
          <c:showCatName val="0"/>
          <c:showSerName val="0"/>
          <c:showPercent val="0"/>
          <c:showBubbleSize val="0"/>
        </c:dLbls>
        <c:gapWidth val="150"/>
        <c:axId val="2141705832"/>
        <c:axId val="2141709720"/>
      </c:barChart>
      <c:catAx>
        <c:axId val="2141705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41709720"/>
        <c:crosses val="autoZero"/>
        <c:auto val="1"/>
        <c:lblAlgn val="ctr"/>
        <c:lblOffset val="100"/>
        <c:noMultiLvlLbl val="0"/>
      </c:catAx>
      <c:valAx>
        <c:axId val="2141709720"/>
        <c:scaling>
          <c:orientation val="minMax"/>
          <c:max val="5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41705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solidFill>
            <a:schemeClr val="tx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'[AnnualAB705Charts4Presentation.xlsx]Enrollment and Success'!$A$3</c:f>
              <c:strCache>
                <c:ptCount val="1"/>
                <c:pt idx="0">
                  <c:v>2015-16</c:v>
                </c:pt>
              </c:strCache>
              <c:extLst xmlns:c15="http://schemas.microsoft.com/office/drawing/2012/chart"/>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'[AnnualAB705Charts4Presentation.xlsx]Enrollment and Success'!$T$2:$U$2</c:f>
              <c:strCache>
                <c:ptCount val="2"/>
                <c:pt idx="0">
                  <c:v>EWRT1A</c:v>
                </c:pt>
                <c:pt idx="1">
                  <c:v>MATH10</c:v>
                </c:pt>
              </c:strCache>
            </c:strRef>
          </c:cat>
          <c:val>
            <c:numRef>
              <c:f>'[AnnualAB705Charts4Presentation.xlsx]Enrollment and Success'!$T$3:$U$3</c:f>
              <c:numCache>
                <c:formatCode>#,##0</c:formatCode>
                <c:ptCount val="2"/>
                <c:pt idx="0" formatCode="General">
                  <c:v>3281</c:v>
                </c:pt>
                <c:pt idx="1">
                  <c:v>2141</c:v>
                </c:pt>
              </c:numCache>
            </c:numRef>
          </c:val>
          <c:extLst xmlns:c15="http://schemas.microsoft.com/office/drawing/2012/chart">
            <c:ext xmlns:c16="http://schemas.microsoft.com/office/drawing/2014/chart" uri="{C3380CC4-5D6E-409C-BE32-E72D297353CC}">
              <c16:uniqueId val="{00000000-2E63-4DB8-B923-2F9B81FD57CB}"/>
            </c:ext>
          </c:extLst>
        </c:ser>
        <c:ser>
          <c:idx val="1"/>
          <c:order val="1"/>
          <c:tx>
            <c:strRef>
              <c:f>'[AnnualAB705Charts4Presentation.xlsx]Enrollment and Success'!$A$4</c:f>
              <c:strCache>
                <c:ptCount val="1"/>
                <c:pt idx="0">
                  <c:v>2016-17</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'[AnnualAB705Charts4Presentation.xlsx]Enrollment and Success'!$T$2:$U$2</c:f>
              <c:strCache>
                <c:ptCount val="2"/>
                <c:pt idx="0">
                  <c:v>EWRT1A</c:v>
                </c:pt>
                <c:pt idx="1">
                  <c:v>MATH10</c:v>
                </c:pt>
              </c:strCache>
            </c:strRef>
          </c:cat>
          <c:val>
            <c:numRef>
              <c:f>'[AnnualAB705Charts4Presentation.xlsx]Enrollment and Success'!$T$4:$U$4</c:f>
              <c:numCache>
                <c:formatCode>#,##0</c:formatCode>
                <c:ptCount val="2"/>
                <c:pt idx="0" formatCode="General">
                  <c:v>3082</c:v>
                </c:pt>
                <c:pt idx="1">
                  <c:v>2139</c:v>
                </c:pt>
              </c:numCache>
            </c:numRef>
          </c:val>
          <c:extLst>
            <c:ext xmlns:c16="http://schemas.microsoft.com/office/drawing/2014/chart" uri="{C3380CC4-5D6E-409C-BE32-E72D297353CC}">
              <c16:uniqueId val="{00000001-2E63-4DB8-B923-2F9B81FD57CB}"/>
            </c:ext>
          </c:extLst>
        </c:ser>
        <c:ser>
          <c:idx val="2"/>
          <c:order val="2"/>
          <c:tx>
            <c:strRef>
              <c:f>'[AnnualAB705Charts4Presentation.xlsx]Enrollment and Success'!$A$5</c:f>
              <c:strCache>
                <c:ptCount val="1"/>
                <c:pt idx="0">
                  <c:v>2017-18</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'[AnnualAB705Charts4Presentation.xlsx]Enrollment and Success'!$T$2:$U$2</c:f>
              <c:strCache>
                <c:ptCount val="2"/>
                <c:pt idx="0">
                  <c:v>EWRT1A</c:v>
                </c:pt>
                <c:pt idx="1">
                  <c:v>MATH10</c:v>
                </c:pt>
              </c:strCache>
            </c:strRef>
          </c:cat>
          <c:val>
            <c:numRef>
              <c:f>'[AnnualAB705Charts4Presentation.xlsx]Enrollment and Success'!$T$5:$U$5</c:f>
              <c:numCache>
                <c:formatCode>#,##0</c:formatCode>
                <c:ptCount val="2"/>
                <c:pt idx="0" formatCode="General">
                  <c:v>2881</c:v>
                </c:pt>
                <c:pt idx="1">
                  <c:v>2158</c:v>
                </c:pt>
              </c:numCache>
            </c:numRef>
          </c:val>
          <c:extLst>
            <c:ext xmlns:c16="http://schemas.microsoft.com/office/drawing/2014/chart" uri="{C3380CC4-5D6E-409C-BE32-E72D297353CC}">
              <c16:uniqueId val="{00000002-2E63-4DB8-B923-2F9B81FD57CB}"/>
            </c:ext>
          </c:extLst>
        </c:ser>
        <c:ser>
          <c:idx val="3"/>
          <c:order val="3"/>
          <c:tx>
            <c:strRef>
              <c:f>'[AnnualAB705Charts4Presentation.xlsx]Enrollment and Success'!$A$6</c:f>
              <c:strCache>
                <c:ptCount val="1"/>
                <c:pt idx="0">
                  <c:v>2018-19</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'[AnnualAB705Charts4Presentation.xlsx]Enrollment and Success'!$T$2:$U$2</c:f>
              <c:strCache>
                <c:ptCount val="2"/>
                <c:pt idx="0">
                  <c:v>EWRT1A</c:v>
                </c:pt>
                <c:pt idx="1">
                  <c:v>MATH10</c:v>
                </c:pt>
              </c:strCache>
            </c:strRef>
          </c:cat>
          <c:val>
            <c:numRef>
              <c:f>'[AnnualAB705Charts4Presentation.xlsx]Enrollment and Success'!$T$6:$U$6</c:f>
              <c:numCache>
                <c:formatCode>#,##0</c:formatCode>
                <c:ptCount val="2"/>
                <c:pt idx="0" formatCode="General">
                  <c:v>3482</c:v>
                </c:pt>
                <c:pt idx="1">
                  <c:v>2825</c:v>
                </c:pt>
              </c:numCache>
            </c:numRef>
          </c:val>
          <c:extLst>
            <c:ext xmlns:c16="http://schemas.microsoft.com/office/drawing/2014/chart" uri="{C3380CC4-5D6E-409C-BE32-E72D297353CC}">
              <c16:uniqueId val="{00000003-2E63-4DB8-B923-2F9B81FD57CB}"/>
            </c:ext>
          </c:extLst>
        </c:ser>
        <c:dLbls>
          <c:showLegendKey val="0"/>
          <c:showVal val="0"/>
          <c:showCatName val="0"/>
          <c:showSerName val="0"/>
          <c:showPercent val="0"/>
          <c:showBubbleSize val="0"/>
        </c:dLbls>
        <c:gapWidth val="150"/>
        <c:axId val="2102943560"/>
        <c:axId val="2102947080"/>
        <c:extLst/>
      </c:barChart>
      <c:catAx>
        <c:axId val="2102943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02947080"/>
        <c:crosses val="autoZero"/>
        <c:auto val="1"/>
        <c:lblAlgn val="ctr"/>
        <c:lblOffset val="100"/>
        <c:noMultiLvlLbl val="0"/>
      </c:catAx>
      <c:valAx>
        <c:axId val="2102947080"/>
        <c:scaling>
          <c:orientation val="minMax"/>
          <c:max val="5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02943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'[AnnualAB705Charts4Presentation.xlsx]Enrollment by Ethnicity'!$H$41</c:f>
              <c:strCache>
                <c:ptCount val="1"/>
                <c:pt idx="0">
                  <c:v>EWRT1A</c:v>
                </c:pt>
              </c:strCache>
            </c:strRef>
          </c:tx>
          <c:spPr>
            <a:solidFill>
              <a:schemeClr val="accent2"/>
            </a:solidFill>
            <a:ln>
              <a:noFill/>
            </a:ln>
            <a:effectLst/>
          </c:spPr>
          <c:invertIfNegative val="0"/>
          <c:dLbls>
            <c:dLbl>
              <c:idx val="0"/>
              <c:tx>
                <c:rich>
                  <a:bodyPr/>
                  <a:lstStyle/>
                  <a:p>
                    <a:r>
                      <a:rPr lang="en-US"/>
                      <a:t>+</a:t>
                    </a:r>
                    <a:fld id="{5BCE5D8C-EDDB-4C03-929E-157C3B1544C7}"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FAE-48D8-BEC3-2EFBB2A478D0}"/>
                </c:ext>
              </c:extLst>
            </c:dLbl>
            <c:dLbl>
              <c:idx val="1"/>
              <c:tx>
                <c:rich>
                  <a:bodyPr/>
                  <a:lstStyle/>
                  <a:p>
                    <a:r>
                      <a:rPr lang="en-US"/>
                      <a:t>+</a:t>
                    </a:r>
                    <a:fld id="{F47AAD64-A82F-4E65-B97D-A67586DDF624}"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FAE-48D8-BEC3-2EFBB2A478D0}"/>
                </c:ext>
              </c:extLst>
            </c:dLbl>
            <c:dLbl>
              <c:idx val="2"/>
              <c:tx>
                <c:rich>
                  <a:bodyPr/>
                  <a:lstStyle/>
                  <a:p>
                    <a:r>
                      <a:rPr lang="en-US"/>
                      <a:t>+</a:t>
                    </a:r>
                    <a:fld id="{CB95429A-783E-4B42-83C4-1A206844D18A}"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FAE-48D8-BEC3-2EFBB2A478D0}"/>
                </c:ext>
              </c:extLst>
            </c:dLbl>
            <c:dLbl>
              <c:idx val="3"/>
              <c:tx>
                <c:rich>
                  <a:bodyPr/>
                  <a:lstStyle/>
                  <a:p>
                    <a:r>
                      <a:rPr lang="en-US"/>
                      <a:t>+</a:t>
                    </a:r>
                    <a:fld id="{34311C02-939E-4B97-A208-2B0BEB8387A9}"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BFAE-48D8-BEC3-2EFBB2A478D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'[AnnualAB705Charts4Presentation.xlsx]Enrollment by Ethnicity'!$G$42:$G$45</c:f>
              <c:strCache>
                <c:ptCount val="4"/>
                <c:pt idx="0">
                  <c:v>Asian</c:v>
                </c:pt>
                <c:pt idx="1">
                  <c:v>Latinx</c:v>
                </c:pt>
                <c:pt idx="2">
                  <c:v>White</c:v>
                </c:pt>
                <c:pt idx="3">
                  <c:v>African American</c:v>
                </c:pt>
              </c:strCache>
            </c:strRef>
          </c:cat>
          <c:val>
            <c:numRef>
              <c:f>'[AnnualAB705Charts4Presentation.xlsx]Enrollment by Ethnicity'!$H$42:$H$45</c:f>
              <c:numCache>
                <c:formatCode>#,##0</c:formatCode>
                <c:ptCount val="4"/>
                <c:pt idx="0">
                  <c:v>426</c:v>
                </c:pt>
                <c:pt idx="1">
                  <c:v>310</c:v>
                </c:pt>
                <c:pt idx="2">
                  <c:v>60</c:v>
                </c:pt>
                <c:pt idx="3">
                  <c:v>19</c:v>
                </c:pt>
              </c:numCache>
            </c:numRef>
          </c:val>
          <c:extLst>
            <c:ext xmlns:c16="http://schemas.microsoft.com/office/drawing/2014/chart" uri="{C3380CC4-5D6E-409C-BE32-E72D297353CC}">
              <c16:uniqueId val="{00000000-0701-4897-BF03-CE44756144EA}"/>
            </c:ext>
          </c:extLst>
        </c:ser>
        <c:ser>
          <c:idx val="2"/>
          <c:order val="1"/>
          <c:tx>
            <c:strRef>
              <c:f>'[AnnualAB705Charts4Presentation.xlsx]Enrollment by Ethnicity'!$I$41</c:f>
              <c:strCache>
                <c:ptCount val="1"/>
                <c:pt idx="0">
                  <c:v>MATH10</c:v>
                </c:pt>
              </c:strCache>
            </c:strRef>
          </c:tx>
          <c:spPr>
            <a:solidFill>
              <a:schemeClr val="accent3"/>
            </a:solidFill>
            <a:ln>
              <a:noFill/>
            </a:ln>
            <a:effectLst/>
          </c:spPr>
          <c:invertIfNegative val="0"/>
          <c:dLbls>
            <c:dLbl>
              <c:idx val="0"/>
              <c:tx>
                <c:rich>
                  <a:bodyPr/>
                  <a:lstStyle/>
                  <a:p>
                    <a:r>
                      <a:rPr lang="en-US"/>
                      <a:t>+</a:t>
                    </a:r>
                    <a:fld id="{A93CF6B4-1200-4D51-828D-9B4D8592D011}"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FAE-48D8-BEC3-2EFBB2A478D0}"/>
                </c:ext>
              </c:extLst>
            </c:dLbl>
            <c:dLbl>
              <c:idx val="1"/>
              <c:tx>
                <c:rich>
                  <a:bodyPr/>
                  <a:lstStyle/>
                  <a:p>
                    <a:r>
                      <a:rPr lang="en-US"/>
                      <a:t>+</a:t>
                    </a:r>
                    <a:fld id="{B1A813C6-C8E3-435E-BDF6-A4756C80D251}"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FAE-48D8-BEC3-2EFBB2A478D0}"/>
                </c:ext>
              </c:extLst>
            </c:dLbl>
            <c:dLbl>
              <c:idx val="2"/>
              <c:tx>
                <c:rich>
                  <a:bodyPr/>
                  <a:lstStyle/>
                  <a:p>
                    <a:r>
                      <a:rPr lang="en-US"/>
                      <a:t>+</a:t>
                    </a:r>
                    <a:fld id="{BCEB4B78-8B44-49E9-83BC-5AB457121DB4}"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FAE-48D8-BEC3-2EFBB2A478D0}"/>
                </c:ext>
              </c:extLst>
            </c:dLbl>
            <c:dLbl>
              <c:idx val="3"/>
              <c:tx>
                <c:rich>
                  <a:bodyPr/>
                  <a:lstStyle/>
                  <a:p>
                    <a:r>
                      <a:rPr lang="en-US"/>
                      <a:t>+</a:t>
                    </a:r>
                    <a:fld id="{E35FC458-8125-4CB5-95D0-CF34BD2402D4}"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FAE-48D8-BEC3-2EFBB2A478D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'[AnnualAB705Charts4Presentation.xlsx]Enrollment by Ethnicity'!$G$42:$G$45</c:f>
              <c:strCache>
                <c:ptCount val="4"/>
                <c:pt idx="0">
                  <c:v>Asian</c:v>
                </c:pt>
                <c:pt idx="1">
                  <c:v>Latinx</c:v>
                </c:pt>
                <c:pt idx="2">
                  <c:v>White</c:v>
                </c:pt>
                <c:pt idx="3">
                  <c:v>African American</c:v>
                </c:pt>
              </c:strCache>
            </c:strRef>
          </c:cat>
          <c:val>
            <c:numRef>
              <c:f>'[AnnualAB705Charts4Presentation.xlsx]Enrollment by Ethnicity'!$I$42:$I$45</c:f>
              <c:numCache>
                <c:formatCode>#,##0</c:formatCode>
                <c:ptCount val="4"/>
                <c:pt idx="0">
                  <c:v>357</c:v>
                </c:pt>
                <c:pt idx="1">
                  <c:v>608</c:v>
                </c:pt>
                <c:pt idx="2">
                  <c:v>155</c:v>
                </c:pt>
                <c:pt idx="3">
                  <c:v>74</c:v>
                </c:pt>
              </c:numCache>
            </c:numRef>
          </c:val>
          <c:extLst>
            <c:ext xmlns:c16="http://schemas.microsoft.com/office/drawing/2014/chart" uri="{C3380CC4-5D6E-409C-BE32-E72D297353CC}">
              <c16:uniqueId val="{00000001-0701-4897-BF03-CE44756144EA}"/>
            </c:ext>
          </c:extLst>
        </c:ser>
        <c:dLbls>
          <c:showLegendKey val="0"/>
          <c:showVal val="0"/>
          <c:showCatName val="0"/>
          <c:showSerName val="0"/>
          <c:showPercent val="0"/>
          <c:showBubbleSize val="0"/>
        </c:dLbls>
        <c:gapWidth val="219"/>
        <c:overlap val="-27"/>
        <c:axId val="2045775976"/>
        <c:axId val="2045772376"/>
      </c:barChart>
      <c:catAx>
        <c:axId val="204577597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45772376"/>
        <c:crosses val="autoZero"/>
        <c:auto val="1"/>
        <c:lblAlgn val="ctr"/>
        <c:lblOffset val="100"/>
        <c:noMultiLvlLbl val="0"/>
      </c:catAx>
      <c:valAx>
        <c:axId val="20457723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45775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'[AnnualAB705Charts4Presentation.xlsx]Success by Ethnicity'!$AA$42</c:f>
              <c:strCache>
                <c:ptCount val="1"/>
                <c:pt idx="0">
                  <c:v>EWRT1A</c:v>
                </c:pt>
              </c:strCache>
            </c:strRef>
          </c:tx>
          <c:spPr>
            <a:solidFill>
              <a:schemeClr val="accent2"/>
            </a:solidFill>
            <a:ln>
              <a:noFill/>
            </a:ln>
            <a:effectLst/>
          </c:spPr>
          <c:invertIfNegative val="0"/>
          <c:dLbls>
            <c:dLbl>
              <c:idx val="0"/>
              <c:tx>
                <c:rich>
                  <a:bodyPr/>
                  <a:lstStyle/>
                  <a:p>
                    <a:r>
                      <a:rPr lang="en-US"/>
                      <a:t>+</a:t>
                    </a:r>
                    <a:fld id="{D065B1A2-DB9D-472A-A233-BB9A5A7BF6F4}"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E12-4D0D-8096-D06044DBC72D}"/>
                </c:ext>
              </c:extLst>
            </c:dLbl>
            <c:dLbl>
              <c:idx val="1"/>
              <c:tx>
                <c:rich>
                  <a:bodyPr/>
                  <a:lstStyle/>
                  <a:p>
                    <a:r>
                      <a:rPr lang="en-US"/>
                      <a:t>+</a:t>
                    </a:r>
                    <a:fld id="{4DFCFE6E-1B50-4456-8B09-AC1C99858CA7}"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E12-4D0D-8096-D06044DBC72D}"/>
                </c:ext>
              </c:extLst>
            </c:dLbl>
            <c:dLbl>
              <c:idx val="2"/>
              <c:tx>
                <c:rich>
                  <a:bodyPr/>
                  <a:lstStyle/>
                  <a:p>
                    <a:r>
                      <a:rPr lang="en-US"/>
                      <a:t>+</a:t>
                    </a:r>
                    <a:fld id="{E2728F7C-EB58-492E-BA96-CAFA5A403483}"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E12-4D0D-8096-D06044DBC72D}"/>
                </c:ext>
              </c:extLst>
            </c:dLbl>
            <c:dLbl>
              <c:idx val="3"/>
              <c:tx>
                <c:rich>
                  <a:bodyPr/>
                  <a:lstStyle/>
                  <a:p>
                    <a:r>
                      <a:rPr lang="en-US"/>
                      <a:t>+</a:t>
                    </a:r>
                    <a:fld id="{3CEAAF7E-559D-4F67-8D35-AF62744E650E}"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2E12-4D0D-8096-D06044DBC72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'[AnnualAB705Charts4Presentation.xlsx]Success by Ethnicity'!$Z$43:$Z$46</c:f>
              <c:strCache>
                <c:ptCount val="4"/>
                <c:pt idx="0">
                  <c:v>     Asian</c:v>
                </c:pt>
                <c:pt idx="1">
                  <c:v>Latinx</c:v>
                </c:pt>
                <c:pt idx="2">
                  <c:v>White</c:v>
                </c:pt>
                <c:pt idx="3">
                  <c:v>African American</c:v>
                </c:pt>
              </c:strCache>
            </c:strRef>
          </c:cat>
          <c:val>
            <c:numRef>
              <c:f>'[AnnualAB705Charts4Presentation.xlsx]Success by Ethnicity'!$AA$43:$AA$46</c:f>
              <c:numCache>
                <c:formatCode>#,##0</c:formatCode>
                <c:ptCount val="4"/>
                <c:pt idx="0">
                  <c:v>327</c:v>
                </c:pt>
                <c:pt idx="1">
                  <c:v>167</c:v>
                </c:pt>
                <c:pt idx="2">
                  <c:v>56</c:v>
                </c:pt>
                <c:pt idx="3">
                  <c:v>22</c:v>
                </c:pt>
              </c:numCache>
            </c:numRef>
          </c:val>
          <c:extLst>
            <c:ext xmlns:c16="http://schemas.microsoft.com/office/drawing/2014/chart" uri="{C3380CC4-5D6E-409C-BE32-E72D297353CC}">
              <c16:uniqueId val="{00000000-F05D-4611-9D3E-29FCC7E8B100}"/>
            </c:ext>
          </c:extLst>
        </c:ser>
        <c:ser>
          <c:idx val="2"/>
          <c:order val="1"/>
          <c:tx>
            <c:strRef>
              <c:f>'[AnnualAB705Charts4Presentation.xlsx]Success by Ethnicity'!$AB$42</c:f>
              <c:strCache>
                <c:ptCount val="1"/>
                <c:pt idx="0">
                  <c:v>MATH10</c:v>
                </c:pt>
              </c:strCache>
            </c:strRef>
          </c:tx>
          <c:spPr>
            <a:solidFill>
              <a:schemeClr val="accent3"/>
            </a:solidFill>
            <a:ln>
              <a:noFill/>
            </a:ln>
            <a:effectLst/>
          </c:spPr>
          <c:invertIfNegative val="0"/>
          <c:dLbls>
            <c:dLbl>
              <c:idx val="0"/>
              <c:tx>
                <c:rich>
                  <a:bodyPr/>
                  <a:lstStyle/>
                  <a:p>
                    <a:r>
                      <a:rPr lang="en-US" dirty="0"/>
                      <a:t>+</a:t>
                    </a:r>
                    <a:fld id="{632F91FB-6475-415C-87AF-C6B567314A10}" type="VALUE">
                      <a:rPr lang="en-US" smtClean="0"/>
                      <a:pPr/>
                      <a:t>[VALUE]</a:t>
                    </a:fld>
                    <a:endParaRPr lang="en-US" dirty="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E12-4D0D-8096-D06044DBC72D}"/>
                </c:ext>
              </c:extLst>
            </c:dLbl>
            <c:dLbl>
              <c:idx val="1"/>
              <c:tx>
                <c:rich>
                  <a:bodyPr/>
                  <a:lstStyle/>
                  <a:p>
                    <a:r>
                      <a:rPr lang="en-US"/>
                      <a:t>+</a:t>
                    </a:r>
                    <a:fld id="{625F683A-80A6-43AC-B825-D28C2895E7AC}"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E12-4D0D-8096-D06044DBC72D}"/>
                </c:ext>
              </c:extLst>
            </c:dLbl>
            <c:dLbl>
              <c:idx val="2"/>
              <c:tx>
                <c:rich>
                  <a:bodyPr/>
                  <a:lstStyle/>
                  <a:p>
                    <a:r>
                      <a:rPr lang="en-US"/>
                      <a:t>+</a:t>
                    </a:r>
                    <a:fld id="{3FD46F23-ED22-4E36-B458-46C4FC26A20C}"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E12-4D0D-8096-D06044DBC72D}"/>
                </c:ext>
              </c:extLst>
            </c:dLbl>
            <c:dLbl>
              <c:idx val="3"/>
              <c:tx>
                <c:rich>
                  <a:bodyPr/>
                  <a:lstStyle/>
                  <a:p>
                    <a:r>
                      <a:rPr lang="en-US"/>
                      <a:t>+</a:t>
                    </a:r>
                    <a:fld id="{9A624F08-016B-4B31-9082-8476A16165E7}"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E12-4D0D-8096-D06044DBC72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'[AnnualAB705Charts4Presentation.xlsx]Success by Ethnicity'!$Z$43:$Z$46</c:f>
              <c:strCache>
                <c:ptCount val="4"/>
                <c:pt idx="0">
                  <c:v>     Asian</c:v>
                </c:pt>
                <c:pt idx="1">
                  <c:v>Latinx</c:v>
                </c:pt>
                <c:pt idx="2">
                  <c:v>White</c:v>
                </c:pt>
                <c:pt idx="3">
                  <c:v>African American</c:v>
                </c:pt>
              </c:strCache>
            </c:strRef>
          </c:cat>
          <c:val>
            <c:numRef>
              <c:f>'[AnnualAB705Charts4Presentation.xlsx]Success by Ethnicity'!$AB$43:$AB$46</c:f>
              <c:numCache>
                <c:formatCode>General</c:formatCode>
                <c:ptCount val="4"/>
                <c:pt idx="0">
                  <c:v>251</c:v>
                </c:pt>
                <c:pt idx="1">
                  <c:v>231</c:v>
                </c:pt>
                <c:pt idx="2">
                  <c:v>96</c:v>
                </c:pt>
                <c:pt idx="3">
                  <c:v>32</c:v>
                </c:pt>
              </c:numCache>
            </c:numRef>
          </c:val>
          <c:extLst>
            <c:ext xmlns:c16="http://schemas.microsoft.com/office/drawing/2014/chart" uri="{C3380CC4-5D6E-409C-BE32-E72D297353CC}">
              <c16:uniqueId val="{00000001-F05D-4611-9D3E-29FCC7E8B100}"/>
            </c:ext>
          </c:extLst>
        </c:ser>
        <c:dLbls>
          <c:showLegendKey val="0"/>
          <c:showVal val="0"/>
          <c:showCatName val="0"/>
          <c:showSerName val="0"/>
          <c:showPercent val="0"/>
          <c:showBubbleSize val="0"/>
        </c:dLbls>
        <c:gapWidth val="219"/>
        <c:overlap val="-27"/>
        <c:axId val="2045729064"/>
        <c:axId val="2045732536"/>
      </c:barChart>
      <c:catAx>
        <c:axId val="204572906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45732536"/>
        <c:crosses val="autoZero"/>
        <c:auto val="1"/>
        <c:lblAlgn val="ctr"/>
        <c:lblOffset val="100"/>
        <c:noMultiLvlLbl val="0"/>
      </c:catAx>
      <c:valAx>
        <c:axId val="20457325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45729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597550306211707E-2"/>
          <c:y val="4.2145669291338603E-2"/>
          <c:w val="0.90308011884750305"/>
          <c:h val="0.74969891694572699"/>
        </c:manualLayout>
      </c:layout>
      <c:barChart>
        <c:barDir val="col"/>
        <c:grouping val="clustered"/>
        <c:varyColors val="0"/>
        <c:ser>
          <c:idx val="1"/>
          <c:order val="0"/>
          <c:tx>
            <c:strRef>
              <c:f>Throughput!$B$5</c:f>
              <c:strCache>
                <c:ptCount val="1"/>
                <c:pt idx="0">
                  <c:v>Fall 2015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Throughput!$A$6:$A$7</c:f>
              <c:strCache>
                <c:ptCount val="2"/>
                <c:pt idx="0">
                  <c:v>Transfer-Level EWRT</c:v>
                </c:pt>
                <c:pt idx="1">
                  <c:v>Transfer-Level Math</c:v>
                </c:pt>
              </c:strCache>
            </c:strRef>
          </c:cat>
          <c:val>
            <c:numRef>
              <c:f>Throughput!$B$6:$B$7</c:f>
              <c:numCache>
                <c:formatCode>0%</c:formatCode>
                <c:ptCount val="2"/>
                <c:pt idx="0">
                  <c:v>0.56000000000000005</c:v>
                </c:pt>
                <c:pt idx="1">
                  <c:v>0.37</c:v>
                </c:pt>
              </c:numCache>
            </c:numRef>
          </c:val>
          <c:extLst>
            <c:ext xmlns:c16="http://schemas.microsoft.com/office/drawing/2014/chart" uri="{C3380CC4-5D6E-409C-BE32-E72D297353CC}">
              <c16:uniqueId val="{00000000-E2A2-4B23-B093-E8C91F047CE5}"/>
            </c:ext>
          </c:extLst>
        </c:ser>
        <c:ser>
          <c:idx val="4"/>
          <c:order val="1"/>
          <c:tx>
            <c:strRef>
              <c:f>Throughput!$C$5</c:f>
              <c:strCache>
                <c:ptCount val="1"/>
                <c:pt idx="0">
                  <c:v>Fall 2016</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Throughput!$A$6:$A$7</c:f>
              <c:strCache>
                <c:ptCount val="2"/>
                <c:pt idx="0">
                  <c:v>Transfer-Level EWRT</c:v>
                </c:pt>
                <c:pt idx="1">
                  <c:v>Transfer-Level Math</c:v>
                </c:pt>
              </c:strCache>
            </c:strRef>
          </c:cat>
          <c:val>
            <c:numRef>
              <c:f>Throughput!$C$6:$C$7</c:f>
              <c:numCache>
                <c:formatCode>0%</c:formatCode>
                <c:ptCount val="2"/>
                <c:pt idx="0">
                  <c:v>0.56999999999999995</c:v>
                </c:pt>
                <c:pt idx="1">
                  <c:v>0.37</c:v>
                </c:pt>
              </c:numCache>
            </c:numRef>
          </c:val>
          <c:extLst>
            <c:ext xmlns:c16="http://schemas.microsoft.com/office/drawing/2014/chart" uri="{C3380CC4-5D6E-409C-BE32-E72D297353CC}">
              <c16:uniqueId val="{00000001-E2A2-4B23-B093-E8C91F047CE5}"/>
            </c:ext>
          </c:extLst>
        </c:ser>
        <c:ser>
          <c:idx val="2"/>
          <c:order val="2"/>
          <c:tx>
            <c:strRef>
              <c:f>Throughput!$D$5</c:f>
              <c:strCache>
                <c:ptCount val="1"/>
                <c:pt idx="0">
                  <c:v>Fall 2017</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Throughput!$A$6:$A$7</c:f>
              <c:strCache>
                <c:ptCount val="2"/>
                <c:pt idx="0">
                  <c:v>Transfer-Level EWRT</c:v>
                </c:pt>
                <c:pt idx="1">
                  <c:v>Transfer-Level Math</c:v>
                </c:pt>
              </c:strCache>
            </c:strRef>
          </c:cat>
          <c:val>
            <c:numRef>
              <c:f>Throughput!$D$6:$D$7</c:f>
              <c:numCache>
                <c:formatCode>0%</c:formatCode>
                <c:ptCount val="2"/>
                <c:pt idx="0">
                  <c:v>0.59</c:v>
                </c:pt>
                <c:pt idx="1">
                  <c:v>0.4</c:v>
                </c:pt>
              </c:numCache>
            </c:numRef>
          </c:val>
          <c:extLst>
            <c:ext xmlns:c16="http://schemas.microsoft.com/office/drawing/2014/chart" uri="{C3380CC4-5D6E-409C-BE32-E72D297353CC}">
              <c16:uniqueId val="{00000002-E2A2-4B23-B093-E8C91F047CE5}"/>
            </c:ext>
          </c:extLst>
        </c:ser>
        <c:ser>
          <c:idx val="0"/>
          <c:order val="3"/>
          <c:tx>
            <c:strRef>
              <c:f>Throughput!$E$5</c:f>
              <c:strCache>
                <c:ptCount val="1"/>
                <c:pt idx="0">
                  <c:v>Fall 2018</c:v>
                </c:pt>
              </c:strCache>
            </c:strRef>
          </c:tx>
          <c:spPr>
            <a:solidFill>
              <a:schemeClr val="accent1"/>
            </a:solidFill>
            <a:ln>
              <a:noFill/>
            </a:ln>
            <a:effectLst/>
          </c:spPr>
          <c:invertIfNegative val="0"/>
          <c:dLbls>
            <c:dLbl>
              <c:idx val="0"/>
              <c:layout>
                <c:manualLayout>
                  <c:x val="1.1111111111111099E-2"/>
                  <c:y val="9.25925925925923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2A2-4B23-B093-E8C91F047CE5}"/>
                </c:ext>
              </c:extLst>
            </c:dLbl>
            <c:dLbl>
              <c:idx val="1"/>
              <c:layout>
                <c:manualLayout>
                  <c:x val="8.3333333333333297E-3"/>
                  <c:y val="-4.243778136006669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2A2-4B23-B093-E8C91F047CE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Throughput!$A$6:$A$7</c:f>
              <c:strCache>
                <c:ptCount val="2"/>
                <c:pt idx="0">
                  <c:v>Transfer-Level EWRT</c:v>
                </c:pt>
                <c:pt idx="1">
                  <c:v>Transfer-Level Math</c:v>
                </c:pt>
              </c:strCache>
            </c:strRef>
          </c:cat>
          <c:val>
            <c:numRef>
              <c:f>Throughput!$E$6:$E$7</c:f>
              <c:numCache>
                <c:formatCode>0%</c:formatCode>
                <c:ptCount val="2"/>
                <c:pt idx="0">
                  <c:v>0.7</c:v>
                </c:pt>
                <c:pt idx="1">
                  <c:v>0.62</c:v>
                </c:pt>
              </c:numCache>
            </c:numRef>
          </c:val>
          <c:extLst>
            <c:ext xmlns:c16="http://schemas.microsoft.com/office/drawing/2014/chart" uri="{C3380CC4-5D6E-409C-BE32-E72D297353CC}">
              <c16:uniqueId val="{00000005-E2A2-4B23-B093-E8C91F047CE5}"/>
            </c:ext>
          </c:extLst>
        </c:ser>
        <c:dLbls>
          <c:showLegendKey val="0"/>
          <c:showVal val="0"/>
          <c:showCatName val="0"/>
          <c:showSerName val="0"/>
          <c:showPercent val="0"/>
          <c:showBubbleSize val="0"/>
        </c:dLbls>
        <c:gapWidth val="150"/>
        <c:axId val="2102696952"/>
        <c:axId val="2102700552"/>
      </c:barChart>
      <c:catAx>
        <c:axId val="2102696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02700552"/>
        <c:crosses val="autoZero"/>
        <c:auto val="1"/>
        <c:lblAlgn val="ctr"/>
        <c:lblOffset val="100"/>
        <c:noMultiLvlLbl val="0"/>
      </c:catAx>
      <c:valAx>
        <c:axId val="2102700552"/>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02696952"/>
        <c:crosses val="autoZero"/>
        <c:crossBetween val="between"/>
      </c:valAx>
      <c:spPr>
        <a:noFill/>
        <a:ln>
          <a:noFill/>
        </a:ln>
        <a:effectLst/>
      </c:spPr>
    </c:plotArea>
    <c:legend>
      <c:legendPos val="b"/>
      <c:layout>
        <c:manualLayout>
          <c:xMode val="edge"/>
          <c:yMode val="edge"/>
          <c:x val="0.24214151356080499"/>
          <c:y val="0.88388159813356704"/>
          <c:w val="0.56093744531933498"/>
          <c:h val="7.384040536599589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Lbls>
            <c:dLbl>
              <c:idx val="0"/>
              <c:tx>
                <c:rich>
                  <a:bodyPr/>
                  <a:lstStyle/>
                  <a:p>
                    <a:r>
                      <a:rPr lang="en-US"/>
                      <a:t>+284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7C0-4E9B-9001-AC4D16321265}"/>
                </c:ext>
              </c:extLst>
            </c:dLbl>
            <c:dLbl>
              <c:idx val="1"/>
              <c:tx>
                <c:rich>
                  <a:bodyPr/>
                  <a:lstStyle/>
                  <a:p>
                    <a:r>
                      <a:rPr lang="en-US"/>
                      <a:t>+163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7C0-4E9B-9001-AC4D16321265}"/>
                </c:ext>
              </c:extLst>
            </c:dLbl>
            <c:dLbl>
              <c:idx val="2"/>
              <c:tx>
                <c:rich>
                  <a:bodyPr/>
                  <a:lstStyle/>
                  <a:p>
                    <a:r>
                      <a:rPr lang="en-US"/>
                      <a:t>+146</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7C0-4E9B-9001-AC4D16321265}"/>
                </c:ext>
              </c:extLst>
            </c:dLbl>
            <c:dLbl>
              <c:idx val="3"/>
              <c:tx>
                <c:rich>
                  <a:bodyPr/>
                  <a:lstStyle/>
                  <a:p>
                    <a:r>
                      <a:rPr lang="en-US"/>
                      <a:t>+139</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7C0-4E9B-9001-AC4D16321265}"/>
                </c:ext>
              </c:extLst>
            </c:dLbl>
            <c:dLbl>
              <c:idx val="4"/>
              <c:tx>
                <c:rich>
                  <a:bodyPr/>
                  <a:lstStyle/>
                  <a:p>
                    <a:r>
                      <a:rPr lang="en-US"/>
                      <a:t>+90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7C0-4E9B-9001-AC4D16321265}"/>
                </c:ext>
              </c:extLst>
            </c:dLbl>
            <c:dLbl>
              <c:idx val="5"/>
              <c:tx>
                <c:rich>
                  <a:bodyPr/>
                  <a:lstStyle/>
                  <a:p>
                    <a:r>
                      <a:rPr lang="en-US"/>
                      <a:t>+87</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7C0-4E9B-9001-AC4D16321265}"/>
                </c:ext>
              </c:extLst>
            </c:dLbl>
            <c:dLbl>
              <c:idx val="6"/>
              <c:tx>
                <c:rich>
                  <a:bodyPr/>
                  <a:lstStyle/>
                  <a:p>
                    <a:r>
                      <a:rPr lang="en-US"/>
                      <a:t>+68</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7C0-4E9B-9001-AC4D16321265}"/>
                </c:ext>
              </c:extLst>
            </c:dLbl>
            <c:dLbl>
              <c:idx val="7"/>
              <c:tx>
                <c:rich>
                  <a:bodyPr/>
                  <a:lstStyle/>
                  <a:p>
                    <a:r>
                      <a:rPr lang="en-US"/>
                      <a:t>+59</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7C0-4E9B-9001-AC4D16321265}"/>
                </c:ext>
              </c:extLst>
            </c:dLbl>
            <c:dLbl>
              <c:idx val="8"/>
              <c:tx>
                <c:rich>
                  <a:bodyPr/>
                  <a:lstStyle/>
                  <a:p>
                    <a:r>
                      <a:rPr lang="en-US"/>
                      <a:t>+57</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7C0-4E9B-9001-AC4D16321265}"/>
                </c:ext>
              </c:extLst>
            </c:dLbl>
            <c:dLbl>
              <c:idx val="9"/>
              <c:tx>
                <c:rich>
                  <a:bodyPr/>
                  <a:lstStyle/>
                  <a:p>
                    <a:r>
                      <a:rPr lang="en-US"/>
                      <a:t>+56</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7C0-4E9B-9001-AC4D16321265}"/>
                </c:ext>
              </c:extLst>
            </c:dLbl>
            <c:dLbl>
              <c:idx val="10"/>
              <c:tx>
                <c:rich>
                  <a:bodyPr/>
                  <a:lstStyle/>
                  <a:p>
                    <a:r>
                      <a:rPr lang="en-US"/>
                      <a:t>+50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7C0-4E9B-9001-AC4D16321265}"/>
                </c:ext>
              </c:extLst>
            </c:dLbl>
            <c:dLbl>
              <c:idx val="11"/>
              <c:tx>
                <c:rich>
                  <a:bodyPr/>
                  <a:lstStyle/>
                  <a:p>
                    <a:r>
                      <a:rPr lang="en-US"/>
                      <a:t>+43</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7C0-4E9B-9001-AC4D16321265}"/>
                </c:ext>
              </c:extLst>
            </c:dLbl>
            <c:dLbl>
              <c:idx val="12"/>
              <c:tx>
                <c:rich>
                  <a:bodyPr/>
                  <a:lstStyle/>
                  <a:p>
                    <a:r>
                      <a:rPr lang="en-US"/>
                      <a:t>+35</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7C0-4E9B-9001-AC4D1632126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'Success in Next Course'!$E$3:$E$15</c:f>
              <c:strCache>
                <c:ptCount val="13"/>
                <c:pt idx="0">
                  <c:v>EWRT1A</c:v>
                </c:pt>
                <c:pt idx="1">
                  <c:v>HUMI1</c:v>
                </c:pt>
                <c:pt idx="2">
                  <c:v>PSYC1</c:v>
                </c:pt>
                <c:pt idx="3">
                  <c:v>COMM1</c:v>
                </c:pt>
                <c:pt idx="4">
                  <c:v>POLI1</c:v>
                </c:pt>
                <c:pt idx="5">
                  <c:v>BUS10</c:v>
                </c:pt>
                <c:pt idx="6">
                  <c:v>ASTR4</c:v>
                </c:pt>
                <c:pt idx="7">
                  <c:v>MATH41</c:v>
                </c:pt>
                <c:pt idx="8">
                  <c:v>ECON1</c:v>
                </c:pt>
                <c:pt idx="9">
                  <c:v>SOC1</c:v>
                </c:pt>
                <c:pt idx="10">
                  <c:v>ACCT1A</c:v>
                </c:pt>
                <c:pt idx="11">
                  <c:v>ANTH1</c:v>
                </c:pt>
                <c:pt idx="12">
                  <c:v>ACCT1B</c:v>
                </c:pt>
              </c:strCache>
            </c:strRef>
          </c:cat>
          <c:val>
            <c:numRef>
              <c:f>'Success in Next Course'!$F$3:$F$15</c:f>
              <c:numCache>
                <c:formatCode>General</c:formatCode>
                <c:ptCount val="13"/>
                <c:pt idx="0">
                  <c:v>284</c:v>
                </c:pt>
                <c:pt idx="1">
                  <c:v>163</c:v>
                </c:pt>
                <c:pt idx="2">
                  <c:v>146</c:v>
                </c:pt>
                <c:pt idx="3">
                  <c:v>139</c:v>
                </c:pt>
                <c:pt idx="4">
                  <c:v>90</c:v>
                </c:pt>
                <c:pt idx="5">
                  <c:v>87</c:v>
                </c:pt>
                <c:pt idx="6">
                  <c:v>68</c:v>
                </c:pt>
                <c:pt idx="7">
                  <c:v>59</c:v>
                </c:pt>
                <c:pt idx="8">
                  <c:v>57</c:v>
                </c:pt>
                <c:pt idx="9">
                  <c:v>56</c:v>
                </c:pt>
                <c:pt idx="10">
                  <c:v>50</c:v>
                </c:pt>
                <c:pt idx="11">
                  <c:v>43</c:v>
                </c:pt>
                <c:pt idx="12">
                  <c:v>35</c:v>
                </c:pt>
              </c:numCache>
            </c:numRef>
          </c:val>
          <c:extLst>
            <c:ext xmlns:c16="http://schemas.microsoft.com/office/drawing/2014/chart" uri="{C3380CC4-5D6E-409C-BE32-E72D297353CC}">
              <c16:uniqueId val="{00000000-1FDB-443C-9951-45C6F6527D13}"/>
            </c:ext>
          </c:extLst>
        </c:ser>
        <c:dLbls>
          <c:showLegendKey val="0"/>
          <c:showVal val="0"/>
          <c:showCatName val="0"/>
          <c:showSerName val="0"/>
          <c:showPercent val="0"/>
          <c:showBubbleSize val="0"/>
        </c:dLbls>
        <c:gapWidth val="219"/>
        <c:overlap val="-27"/>
        <c:axId val="2141878648"/>
        <c:axId val="2141882392"/>
      </c:barChart>
      <c:catAx>
        <c:axId val="2141878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1882392"/>
        <c:crosses val="autoZero"/>
        <c:auto val="1"/>
        <c:lblAlgn val="ctr"/>
        <c:lblOffset val="100"/>
        <c:noMultiLvlLbl val="0"/>
      </c:catAx>
      <c:valAx>
        <c:axId val="2141882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187864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Lbls>
            <c:dLbl>
              <c:idx val="0"/>
              <c:tx>
                <c:rich>
                  <a:bodyPr/>
                  <a:lstStyle/>
                  <a:p>
                    <a:r>
                      <a:rPr lang="en-US"/>
                      <a:t>+259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5D-4FBC-B884-B17B9DF97E76}"/>
                </c:ext>
              </c:extLst>
            </c:dLbl>
            <c:dLbl>
              <c:idx val="1"/>
              <c:tx>
                <c:rich>
                  <a:bodyPr/>
                  <a:lstStyle/>
                  <a:p>
                    <a:r>
                      <a:rPr lang="en-US"/>
                      <a:t>+56</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05D-4FBC-B884-B17B9DF97E76}"/>
                </c:ext>
              </c:extLst>
            </c:dLbl>
            <c:dLbl>
              <c:idx val="2"/>
              <c:tx>
                <c:rich>
                  <a:bodyPr/>
                  <a:lstStyle/>
                  <a:p>
                    <a:r>
                      <a:rPr lang="en-US"/>
                      <a:t>+52</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05D-4FBC-B884-B17B9DF97E76}"/>
                </c:ext>
              </c:extLst>
            </c:dLbl>
            <c:dLbl>
              <c:idx val="3"/>
              <c:tx>
                <c:rich>
                  <a:bodyPr/>
                  <a:lstStyle/>
                  <a:p>
                    <a:r>
                      <a:rPr lang="en-US"/>
                      <a:t>+38</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05D-4FBC-B884-B17B9DF97E76}"/>
                </c:ext>
              </c:extLst>
            </c:dLbl>
            <c:dLbl>
              <c:idx val="4"/>
              <c:tx>
                <c:rich>
                  <a:bodyPr/>
                  <a:lstStyle/>
                  <a:p>
                    <a:r>
                      <a:rPr lang="en-US"/>
                      <a:t>+27</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05D-4FBC-B884-B17B9DF97E76}"/>
                </c:ext>
              </c:extLst>
            </c:dLbl>
            <c:dLbl>
              <c:idx val="5"/>
              <c:tx>
                <c:rich>
                  <a:bodyPr/>
                  <a:lstStyle/>
                  <a:p>
                    <a:r>
                      <a:rPr lang="en-US"/>
                      <a:t>+24</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05D-4FBC-B884-B17B9DF97E76}"/>
                </c:ext>
              </c:extLst>
            </c:dLbl>
            <c:dLbl>
              <c:idx val="6"/>
              <c:tx>
                <c:rich>
                  <a:bodyPr/>
                  <a:lstStyle/>
                  <a:p>
                    <a:r>
                      <a:rPr lang="en-US"/>
                      <a:t>+22</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05D-4FBC-B884-B17B9DF97E76}"/>
                </c:ext>
              </c:extLst>
            </c:dLbl>
            <c:dLbl>
              <c:idx val="7"/>
              <c:tx>
                <c:rich>
                  <a:bodyPr/>
                  <a:lstStyle/>
                  <a:p>
                    <a:r>
                      <a:rPr lang="en-US"/>
                      <a:t>+19</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05D-4FBC-B884-B17B9DF97E76}"/>
                </c:ext>
              </c:extLst>
            </c:dLbl>
            <c:dLbl>
              <c:idx val="8"/>
              <c:tx>
                <c:rich>
                  <a:bodyPr/>
                  <a:lstStyle/>
                  <a:p>
                    <a:r>
                      <a:rPr lang="en-US"/>
                      <a:t>+13</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05D-4FBC-B884-B17B9DF97E7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'Success in Next Course'!$A$3:$A$11</c:f>
              <c:strCache>
                <c:ptCount val="9"/>
                <c:pt idx="0">
                  <c:v>EWRT2</c:v>
                </c:pt>
                <c:pt idx="1">
                  <c:v>MATH42</c:v>
                </c:pt>
                <c:pt idx="2">
                  <c:v>COMM1</c:v>
                </c:pt>
                <c:pt idx="3">
                  <c:v>HUMA10</c:v>
                </c:pt>
                <c:pt idx="4">
                  <c:v>HUMI1</c:v>
                </c:pt>
                <c:pt idx="5">
                  <c:v>MATH43</c:v>
                </c:pt>
                <c:pt idx="6">
                  <c:v>POLI1</c:v>
                </c:pt>
                <c:pt idx="7">
                  <c:v>PHIL3</c:v>
                </c:pt>
                <c:pt idx="8">
                  <c:v>PSYC1</c:v>
                </c:pt>
              </c:strCache>
            </c:strRef>
          </c:cat>
          <c:val>
            <c:numRef>
              <c:f>'Success in Next Course'!$B$3:$B$11</c:f>
              <c:numCache>
                <c:formatCode>General</c:formatCode>
                <c:ptCount val="9"/>
                <c:pt idx="0">
                  <c:v>259</c:v>
                </c:pt>
                <c:pt idx="1">
                  <c:v>56</c:v>
                </c:pt>
                <c:pt idx="2">
                  <c:v>52</c:v>
                </c:pt>
                <c:pt idx="3">
                  <c:v>38</c:v>
                </c:pt>
                <c:pt idx="4">
                  <c:v>27</c:v>
                </c:pt>
                <c:pt idx="5">
                  <c:v>24</c:v>
                </c:pt>
                <c:pt idx="6">
                  <c:v>22</c:v>
                </c:pt>
                <c:pt idx="7">
                  <c:v>19</c:v>
                </c:pt>
                <c:pt idx="8">
                  <c:v>13</c:v>
                </c:pt>
              </c:numCache>
            </c:numRef>
          </c:val>
          <c:extLst>
            <c:ext xmlns:c16="http://schemas.microsoft.com/office/drawing/2014/chart" uri="{C3380CC4-5D6E-409C-BE32-E72D297353CC}">
              <c16:uniqueId val="{00000000-F18B-4544-B5BF-BFA95F3A00D0}"/>
            </c:ext>
          </c:extLst>
        </c:ser>
        <c:dLbls>
          <c:showLegendKey val="0"/>
          <c:showVal val="0"/>
          <c:showCatName val="0"/>
          <c:showSerName val="0"/>
          <c:showPercent val="0"/>
          <c:showBubbleSize val="0"/>
        </c:dLbls>
        <c:gapWidth val="219"/>
        <c:overlap val="-27"/>
        <c:axId val="2141970712"/>
        <c:axId val="2141974312"/>
      </c:barChart>
      <c:catAx>
        <c:axId val="2141970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1974312"/>
        <c:crosses val="autoZero"/>
        <c:auto val="1"/>
        <c:lblAlgn val="ctr"/>
        <c:lblOffset val="100"/>
        <c:noMultiLvlLbl val="0"/>
      </c:catAx>
      <c:valAx>
        <c:axId val="2141974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197071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10-14T21:51:44.909"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749D54-E5E5-674A-9E60-7057C5B965E9}" type="datetimeFigureOut">
              <a:rPr lang="en-US" smtClean="0"/>
              <a:t>11/4/2019</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12900-0737-5C4E-A5CA-3CC60C93A935}" type="slidenum">
              <a:rPr lang="en-US" smtClean="0"/>
              <a:t>‹#›</a:t>
            </a:fld>
            <a:endParaRPr lang="en-US"/>
          </a:p>
        </p:txBody>
      </p:sp>
    </p:spTree>
    <p:extLst>
      <p:ext uri="{BB962C8B-B14F-4D97-AF65-F5344CB8AC3E}">
        <p14:creationId xmlns:p14="http://schemas.microsoft.com/office/powerpoint/2010/main" val="554785544"/>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412900-0737-5C4E-A5CA-3CC60C93A935}" type="slidenum">
              <a:rPr lang="en-US" smtClean="0"/>
              <a:t>1</a:t>
            </a:fld>
            <a:endParaRPr lang="en-US"/>
          </a:p>
        </p:txBody>
      </p:sp>
    </p:spTree>
    <p:extLst>
      <p:ext uri="{BB962C8B-B14F-4D97-AF65-F5344CB8AC3E}">
        <p14:creationId xmlns:p14="http://schemas.microsoft.com/office/powerpoint/2010/main" val="1239334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even seeing increases</a:t>
            </a:r>
            <a:r>
              <a:rPr lang="en-US" baseline="0" dirty="0"/>
              <a:t> in enrollment in other GE courses. </a:t>
            </a:r>
            <a:r>
              <a:rPr lang="en-US" dirty="0"/>
              <a:t>There</a:t>
            </a:r>
            <a:r>
              <a:rPr lang="en-US" baseline="0" dirty="0"/>
              <a:t> was an overall increase in the rate in which students were taking additional GE courses after passing EWRT 1A in fall 2018, compared to the prior three fall terms, and success rates remained relatively unchanged. The highest rate of increase was in EWRT 2, where more students took the next course in the sequence after passing EWRT 1A. </a:t>
            </a:r>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5E412900-0737-5C4E-A5CA-3CC60C93A9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1881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412900-0737-5C4E-A5CA-3CC60C93A935}" type="slidenum">
              <a:rPr lang="en-US" smtClean="0"/>
              <a:t>11</a:t>
            </a:fld>
            <a:endParaRPr lang="en-US"/>
          </a:p>
        </p:txBody>
      </p:sp>
    </p:spTree>
    <p:extLst>
      <p:ext uri="{BB962C8B-B14F-4D97-AF65-F5344CB8AC3E}">
        <p14:creationId xmlns:p14="http://schemas.microsoft.com/office/powerpoint/2010/main" val="70999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412900-0737-5C4E-A5CA-3CC60C93A935}" type="slidenum">
              <a:rPr lang="en-US" smtClean="0"/>
              <a:t>17</a:t>
            </a:fld>
            <a:endParaRPr lang="en-US"/>
          </a:p>
        </p:txBody>
      </p:sp>
    </p:spTree>
    <p:extLst>
      <p:ext uri="{BB962C8B-B14F-4D97-AF65-F5344CB8AC3E}">
        <p14:creationId xmlns:p14="http://schemas.microsoft.com/office/powerpoint/2010/main" val="459155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412900-0737-5C4E-A5CA-3CC60C93A935}" type="slidenum">
              <a:rPr lang="en-US" smtClean="0"/>
              <a:t>24</a:t>
            </a:fld>
            <a:endParaRPr lang="en-US"/>
          </a:p>
        </p:txBody>
      </p:sp>
    </p:spTree>
    <p:extLst>
      <p:ext uri="{BB962C8B-B14F-4D97-AF65-F5344CB8AC3E}">
        <p14:creationId xmlns:p14="http://schemas.microsoft.com/office/powerpoint/2010/main" val="2059154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412900-0737-5C4E-A5CA-3CC60C93A935}" type="slidenum">
              <a:rPr lang="en-US" smtClean="0"/>
              <a:t>2</a:t>
            </a:fld>
            <a:endParaRPr lang="en-US"/>
          </a:p>
        </p:txBody>
      </p:sp>
    </p:spTree>
    <p:extLst>
      <p:ext uri="{BB962C8B-B14F-4D97-AF65-F5344CB8AC3E}">
        <p14:creationId xmlns:p14="http://schemas.microsoft.com/office/powerpoint/2010/main" val="1484789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past three years, overall enrollment has been declining. B</a:t>
            </a:r>
            <a:r>
              <a:rPr lang="en-US" baseline="0" dirty="0"/>
              <a:t>ut with these changes, we see a large jump from 2017-18 to 2018-19 </a:t>
            </a:r>
            <a:r>
              <a:rPr lang="mr-IN" baseline="0" dirty="0"/>
              <a:t>–</a:t>
            </a:r>
            <a:r>
              <a:rPr lang="en-US" baseline="0" dirty="0"/>
              <a:t> a </a:t>
            </a:r>
            <a:r>
              <a:rPr lang="en-US" b="1" baseline="0" dirty="0"/>
              <a:t>23% increase</a:t>
            </a:r>
            <a:r>
              <a:rPr lang="en-US" baseline="0" dirty="0"/>
              <a:t>, or an additional 856 students, in EWRT 1A enrollment; and a </a:t>
            </a:r>
            <a:r>
              <a:rPr lang="en-US" b="1" baseline="0" dirty="0"/>
              <a:t>43% increase</a:t>
            </a:r>
            <a:r>
              <a:rPr lang="en-US" baseline="0" dirty="0"/>
              <a:t>, or an additional 1,326 students, in MATH 10 enrollment. </a:t>
            </a:r>
            <a:endParaRPr lang="en-US" dirty="0"/>
          </a:p>
        </p:txBody>
      </p:sp>
      <p:sp>
        <p:nvSpPr>
          <p:cNvPr id="4" name="Slide Number Placeholder 3"/>
          <p:cNvSpPr>
            <a:spLocks noGrp="1"/>
          </p:cNvSpPr>
          <p:nvPr>
            <p:ph type="sldNum" sz="quarter" idx="10"/>
          </p:nvPr>
        </p:nvSpPr>
        <p:spPr/>
        <p:txBody>
          <a:bodyPr/>
          <a:lstStyle/>
          <a:p>
            <a:fld id="{5E412900-0737-5C4E-A5CA-3CC60C93A935}" type="slidenum">
              <a:rPr lang="en-US" smtClean="0"/>
              <a:t>3</a:t>
            </a:fld>
            <a:endParaRPr lang="en-US"/>
          </a:p>
        </p:txBody>
      </p:sp>
    </p:spTree>
    <p:extLst>
      <p:ext uri="{BB962C8B-B14F-4D97-AF65-F5344CB8AC3E}">
        <p14:creationId xmlns:p14="http://schemas.microsoft.com/office/powerpoint/2010/main" val="3019667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enrollment decreased, the number</a:t>
            </a:r>
            <a:r>
              <a:rPr lang="en-US" baseline="0" dirty="0"/>
              <a:t> of successful completions had also decreased. But with the increase in enrollment in fall 2018, there was an increase in successful completion, as well. </a:t>
            </a:r>
            <a:r>
              <a:rPr lang="en-US" b="1" baseline="0" dirty="0"/>
              <a:t>For EWRT1A the increase was 21% or 601 additional completions. For Math it was a 31% increase or 667 more successful completions. </a:t>
            </a:r>
          </a:p>
          <a:p>
            <a:endParaRPr lang="en-US" baseline="0" dirty="0"/>
          </a:p>
          <a:p>
            <a:r>
              <a:rPr lang="en-US" baseline="0" dirty="0"/>
              <a:t>Success rates for EWRT 1A remained stable at </a:t>
            </a:r>
            <a:r>
              <a:rPr lang="en-US" b="1" baseline="0" dirty="0"/>
              <a:t>77%</a:t>
            </a:r>
            <a:r>
              <a:rPr lang="en-US" baseline="0" dirty="0"/>
              <a:t> in 2018-19. Success rates for MATH 10 dropped a few percentage points but remained fairly stable, compared to the prior four years, at </a:t>
            </a:r>
            <a:r>
              <a:rPr lang="en-US" b="1" baseline="0" dirty="0"/>
              <a:t>64%. </a:t>
            </a:r>
            <a:endParaRPr lang="en-US" b="1" dirty="0"/>
          </a:p>
        </p:txBody>
      </p:sp>
      <p:sp>
        <p:nvSpPr>
          <p:cNvPr id="4" name="Slide Number Placeholder 3"/>
          <p:cNvSpPr>
            <a:spLocks noGrp="1"/>
          </p:cNvSpPr>
          <p:nvPr>
            <p:ph type="sldNum" sz="quarter" idx="10"/>
          </p:nvPr>
        </p:nvSpPr>
        <p:spPr/>
        <p:txBody>
          <a:bodyPr/>
          <a:lstStyle/>
          <a:p>
            <a:fld id="{5E412900-0737-5C4E-A5CA-3CC60C93A935}" type="slidenum">
              <a:rPr lang="en-US" smtClean="0"/>
              <a:t>4</a:t>
            </a:fld>
            <a:endParaRPr lang="en-US"/>
          </a:p>
        </p:txBody>
      </p:sp>
    </p:spTree>
    <p:extLst>
      <p:ext uri="{BB962C8B-B14F-4D97-AF65-F5344CB8AC3E}">
        <p14:creationId xmlns:p14="http://schemas.microsoft.com/office/powerpoint/2010/main" val="1754182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The gaps in enrollment continue to persist between African American and White and Latinx and Asian students, but the sheer</a:t>
            </a:r>
            <a:r>
              <a:rPr lang="en-US" baseline="0" dirty="0"/>
              <a:t> volume of students who enroll in transfer-level courses has grown exponentially, with the largest gains seen for Latinx students in MATH 10. Keep in mind that, in prior years, enrollment had declined for all ethnic groups. </a:t>
            </a:r>
          </a:p>
          <a:p>
            <a:pPr marL="0" marR="0" lvl="0" indent="0" algn="l" defTabSz="713232" rtl="0" eaLnBrk="1" fontAlgn="auto" latinLnBrk="0" hangingPunct="1">
              <a:lnSpc>
                <a:spcPct val="100000"/>
              </a:lnSpc>
              <a:spcBef>
                <a:spcPts val="0"/>
              </a:spcBef>
              <a:spcAft>
                <a:spcPts val="0"/>
              </a:spcAft>
              <a:buClrTx/>
              <a:buSzTx/>
              <a:buFontTx/>
              <a:buNone/>
              <a:tabLst/>
              <a:defRPr/>
            </a:pPr>
            <a:r>
              <a:rPr lang="en-US" b="1" baseline="0" dirty="0"/>
              <a:t>The growth was greatest for Asian (30%) and Latinx (28%) students in EWRT1A and for </a:t>
            </a:r>
            <a:r>
              <a:rPr lang="en-US" b="1" baseline="0" dirty="0" err="1"/>
              <a:t>LatinX</a:t>
            </a:r>
            <a:r>
              <a:rPr lang="en-US" b="1" baseline="0" dirty="0"/>
              <a:t> (74%) and African American (70%) students in MATH10.</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b="1" baseline="0" dirty="0"/>
              <a:t>For EWRT the growth for Asian student enrollment was 30%, </a:t>
            </a:r>
            <a:r>
              <a:rPr lang="en-US" b="1" u="sng" baseline="0" dirty="0"/>
              <a:t>Latinx was 28%, African American was 14% </a:t>
            </a:r>
            <a:r>
              <a:rPr lang="en-US" b="1" baseline="0" dirty="0"/>
              <a:t>and White was 10%. For MATH10 the growth was </a:t>
            </a:r>
            <a:r>
              <a:rPr lang="en-US" b="1" u="sng" baseline="0" dirty="0"/>
              <a:t>74% for Latinx, 70% for African American</a:t>
            </a:r>
            <a:r>
              <a:rPr lang="en-US" b="1" baseline="0" dirty="0"/>
              <a:t>, 32% for White and 26% for Asian. </a:t>
            </a:r>
            <a:endParaRPr lang="en-US" b="1" dirty="0"/>
          </a:p>
        </p:txBody>
      </p:sp>
      <p:sp>
        <p:nvSpPr>
          <p:cNvPr id="4" name="Slide Number Placeholder 3"/>
          <p:cNvSpPr>
            <a:spLocks noGrp="1"/>
          </p:cNvSpPr>
          <p:nvPr>
            <p:ph type="sldNum" sz="quarter" idx="10"/>
          </p:nvPr>
        </p:nvSpPr>
        <p:spPr/>
        <p:txBody>
          <a:bodyPr/>
          <a:lstStyle/>
          <a:p>
            <a:fld id="{5E412900-0737-5C4E-A5CA-3CC60C93A935}" type="slidenum">
              <a:rPr lang="en-US" smtClean="0"/>
              <a:t>5</a:t>
            </a:fld>
            <a:endParaRPr lang="en-US"/>
          </a:p>
        </p:txBody>
      </p:sp>
    </p:spTree>
    <p:extLst>
      <p:ext uri="{BB962C8B-B14F-4D97-AF65-F5344CB8AC3E}">
        <p14:creationId xmlns:p14="http://schemas.microsoft.com/office/powerpoint/2010/main" val="178936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largest gains in EWRT1A were seen by Asian students (27%) followed by Latinx students (22%) and African American</a:t>
            </a:r>
            <a:r>
              <a:rPr lang="en-US" baseline="0" dirty="0"/>
              <a:t> (19%). </a:t>
            </a:r>
          </a:p>
          <a:p>
            <a:endParaRPr lang="en-US" baseline="0" dirty="0"/>
          </a:p>
          <a:p>
            <a:r>
              <a:rPr lang="en-US" baseline="0" dirty="0"/>
              <a:t>For MATH10 the largest gains were again for African American students (54%) and Latinx students (47%) followed by White students (29%). </a:t>
            </a:r>
            <a:endParaRPr lang="en-US" dirty="0"/>
          </a:p>
        </p:txBody>
      </p:sp>
      <p:sp>
        <p:nvSpPr>
          <p:cNvPr id="4" name="Slide Number Placeholder 3"/>
          <p:cNvSpPr>
            <a:spLocks noGrp="1"/>
          </p:cNvSpPr>
          <p:nvPr>
            <p:ph type="sldNum" sz="quarter" idx="10"/>
          </p:nvPr>
        </p:nvSpPr>
        <p:spPr/>
        <p:txBody>
          <a:bodyPr/>
          <a:lstStyle/>
          <a:p>
            <a:fld id="{5E412900-0737-5C4E-A5CA-3CC60C93A935}" type="slidenum">
              <a:rPr lang="en-US" smtClean="0"/>
              <a:t>6</a:t>
            </a:fld>
            <a:endParaRPr lang="en-US"/>
          </a:p>
        </p:txBody>
      </p:sp>
    </p:spTree>
    <p:extLst>
      <p:ext uri="{BB962C8B-B14F-4D97-AF65-F5344CB8AC3E}">
        <p14:creationId xmlns:p14="http://schemas.microsoft.com/office/powerpoint/2010/main" val="1608721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Throughput rates measure the percentage</a:t>
            </a:r>
            <a:r>
              <a:rPr lang="en-US" baseline="0" dirty="0"/>
              <a:t> </a:t>
            </a:r>
            <a:r>
              <a:rPr lang="en-US" dirty="0"/>
              <a:t>of first-time students who start at any level </a:t>
            </a:r>
            <a:r>
              <a:rPr lang="mr-IN" dirty="0"/>
              <a:t>–</a:t>
            </a:r>
            <a:r>
              <a:rPr lang="en-US" dirty="0"/>
              <a:t> whether B</a:t>
            </a:r>
            <a:r>
              <a:rPr lang="en-US" baseline="0" dirty="0"/>
              <a:t>asic Skills or transfer </a:t>
            </a:r>
            <a:r>
              <a:rPr lang="mr-IN" baseline="0" dirty="0"/>
              <a:t>–</a:t>
            </a:r>
            <a:r>
              <a:rPr lang="en-US" baseline="0" dirty="0"/>
              <a:t> and who successfully complete a transfer-level course within three quarters. Throughput rates increased substantially for fall 2018 for both English and math. By 11% for English and 22% for Math. </a:t>
            </a:r>
            <a:endParaRPr lang="en-US" dirty="0"/>
          </a:p>
        </p:txBody>
      </p:sp>
      <p:sp>
        <p:nvSpPr>
          <p:cNvPr id="4" name="Slide Number Placeholder 3"/>
          <p:cNvSpPr>
            <a:spLocks noGrp="1"/>
          </p:cNvSpPr>
          <p:nvPr>
            <p:ph type="sldNum" sz="quarter" idx="10"/>
          </p:nvPr>
        </p:nvSpPr>
        <p:spPr/>
        <p:txBody>
          <a:bodyPr/>
          <a:lstStyle/>
          <a:p>
            <a:fld id="{5E412900-0737-5C4E-A5CA-3CC60C93A935}" type="slidenum">
              <a:rPr lang="en-US" smtClean="0"/>
              <a:t>7</a:t>
            </a:fld>
            <a:endParaRPr lang="en-US"/>
          </a:p>
        </p:txBody>
      </p:sp>
    </p:spTree>
    <p:extLst>
      <p:ext uri="{BB962C8B-B14F-4D97-AF65-F5344CB8AC3E}">
        <p14:creationId xmlns:p14="http://schemas.microsoft.com/office/powerpoint/2010/main" val="2198809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Throughput rates have</a:t>
            </a:r>
            <a:r>
              <a:rPr lang="en-US" baseline="0" dirty="0"/>
              <a:t> increased for all ethnic groups, with the largest gains for </a:t>
            </a:r>
            <a:r>
              <a:rPr lang="en-US" b="1" baseline="0" dirty="0"/>
              <a:t>African American students </a:t>
            </a:r>
            <a:r>
              <a:rPr lang="mr-IN" b="1" baseline="0" dirty="0"/>
              <a:t>–</a:t>
            </a:r>
            <a:r>
              <a:rPr lang="en-US" b="1" baseline="0" dirty="0"/>
              <a:t> who showed a 36 percentage point improvement in EWRT 1A and 21 percentage point gain in MATH 10. </a:t>
            </a:r>
            <a:r>
              <a:rPr lang="en-US" baseline="0" dirty="0"/>
              <a:t>The next largest gains could be seen </a:t>
            </a:r>
            <a:r>
              <a:rPr lang="en-US" b="1" baseline="0" dirty="0"/>
              <a:t>with Latinx students, who showed a 13 percentage point gain for EWRT 1A and a 26 percentage point gain for MATH 10</a:t>
            </a:r>
            <a:r>
              <a:rPr lang="en-US" baseline="0" dirty="0"/>
              <a:t>. </a:t>
            </a:r>
          </a:p>
          <a:p>
            <a:endParaRPr lang="en-US" baseline="0" dirty="0"/>
          </a:p>
          <a:p>
            <a:r>
              <a:rPr lang="en-US" baseline="0" dirty="0"/>
              <a:t>Equity gaps for EWRT 1A are lessening, with the exception of Latinx students. Equity gaps for both African American and Latinx students in MATH10 are lessening, but still remain. </a:t>
            </a:r>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5E412900-0737-5C4E-A5CA-3CC60C93A9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319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was an overall increase in the rate in which students were taking additional GE courses after passing MATH 10 in fall 2018, compared to the prior three fall terms, and success rates remained relatively unchanged. The highest rate of increase was in EWRT 1A, where more students took their English course after completing their math course. There were large increases in many other GE courses as well, including the next math course, MATH 41.  </a:t>
            </a:r>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5E412900-0737-5C4E-A5CA-3CC60C93A9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2728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425700" y="1"/>
            <a:ext cx="6718300" cy="830424"/>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p:cNvSpPr>
            <a:spLocks noGrp="1"/>
          </p:cNvSpPr>
          <p:nvPr>
            <p:ph idx="1"/>
          </p:nvPr>
        </p:nvSpPr>
        <p:spPr>
          <a:xfrm>
            <a:off x="838200" y="1092201"/>
            <a:ext cx="8305800" cy="46228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646465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425700" y="1"/>
            <a:ext cx="6718300" cy="833717"/>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p:cNvSpPr>
            <a:spLocks noGrp="1"/>
          </p:cNvSpPr>
          <p:nvPr>
            <p:ph idx="1"/>
          </p:nvPr>
        </p:nvSpPr>
        <p:spPr>
          <a:xfrm>
            <a:off x="838200" y="1092201"/>
            <a:ext cx="8305800" cy="46228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212703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b="-30000"/>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425700" y="1"/>
            <a:ext cx="6718300" cy="830424"/>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p:cNvSpPr>
            <a:spLocks noGrp="1"/>
          </p:cNvSpPr>
          <p:nvPr>
            <p:ph type="body" idx="1"/>
          </p:nvPr>
        </p:nvSpPr>
        <p:spPr>
          <a:xfrm>
            <a:off x="838200" y="1092201"/>
            <a:ext cx="8305800" cy="46228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pic>
        <p:nvPicPr>
          <p:cNvPr id="10" name="Picture 9"/>
          <p:cNvPicPr>
            <a:picLocks noChangeAspect="1"/>
          </p:cNvPicPr>
          <p:nvPr userDrawn="1"/>
        </p:nvPicPr>
        <p:blipFill>
          <a:blip r:embed="rId5"/>
          <a:stretch>
            <a:fillRect/>
          </a:stretch>
        </p:blipFill>
        <p:spPr>
          <a:xfrm>
            <a:off x="222249" y="158750"/>
            <a:ext cx="1422619" cy="565150"/>
          </a:xfrm>
          <a:prstGeom prst="rect">
            <a:avLst/>
          </a:prstGeom>
        </p:spPr>
      </p:pic>
    </p:spTree>
    <p:extLst>
      <p:ext uri="{BB962C8B-B14F-4D97-AF65-F5344CB8AC3E}">
        <p14:creationId xmlns:p14="http://schemas.microsoft.com/office/powerpoint/2010/main" val="1207043315"/>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685800" rtl="0" eaLnBrk="1" latinLnBrk="0" hangingPunct="1">
        <a:lnSpc>
          <a:spcPct val="90000"/>
        </a:lnSpc>
        <a:spcBef>
          <a:spcPct val="0"/>
        </a:spcBef>
        <a:buNone/>
        <a:defRPr sz="3300" b="1" kern="1200">
          <a:solidFill>
            <a:schemeClr val="bg1"/>
          </a:solidFill>
          <a:latin typeface="+mj-lt"/>
          <a:ea typeface="+mj-ea"/>
          <a:cs typeface="+mj-cs"/>
        </a:defRPr>
      </a:lvl1pPr>
    </p:titleStyle>
    <p:bodyStyle>
      <a:lvl1pPr marL="0" indent="0" algn="l" defTabSz="685800" rtl="0" eaLnBrk="1" latinLnBrk="0" hangingPunct="1">
        <a:lnSpc>
          <a:spcPct val="90000"/>
        </a:lnSpc>
        <a:spcBef>
          <a:spcPts val="750"/>
        </a:spcBef>
        <a:buFont typeface="Arial"/>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charset="2"/>
        <a:buChar char="Ø"/>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deanza.instructure.com/courses/989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524000" y="4302603"/>
            <a:ext cx="12192000" cy="1295855"/>
          </a:xfrm>
          <a:prstGeom prst="rect">
            <a:avLst/>
          </a:prstGeom>
          <a:effectLst>
            <a:glow rad="127000">
              <a:schemeClr val="tx1"/>
            </a:glow>
          </a:effectLst>
        </p:spPr>
        <p:txBody>
          <a:bodyPr vert="horz" lIns="91440" tIns="45720" rIns="91440" bIns="45720" rtlCol="0" anchor="ctr">
            <a:normAutofit/>
          </a:bodyPr>
          <a:lstStyle>
            <a:lvl1pPr algn="l" defTabSz="685800" rtl="0" eaLnBrk="1" latinLnBrk="0" hangingPunct="1">
              <a:lnSpc>
                <a:spcPct val="90000"/>
              </a:lnSpc>
              <a:spcBef>
                <a:spcPct val="0"/>
              </a:spcBef>
              <a:buNone/>
              <a:defRPr sz="3300" b="1" kern="1200">
                <a:solidFill>
                  <a:schemeClr val="bg1"/>
                </a:solidFill>
                <a:latin typeface="+mj-lt"/>
                <a:ea typeface="+mj-ea"/>
                <a:cs typeface="+mj-cs"/>
              </a:defRPr>
            </a:lvl1pPr>
          </a:lstStyle>
          <a:p>
            <a:pPr marL="285748" indent="-285748" algn="ctr">
              <a:spcAft>
                <a:spcPts val="600"/>
              </a:spcAft>
            </a:pPr>
            <a:r>
              <a:rPr lang="en-US" dirty="0">
                <a:effectLst>
                  <a:glow rad="25400">
                    <a:schemeClr val="tx1">
                      <a:alpha val="40000"/>
                    </a:schemeClr>
                  </a:glow>
                </a:effectLst>
                <a:latin typeface="+mn-lt"/>
              </a:rPr>
              <a:t>AB 705 Presentation</a:t>
            </a:r>
          </a:p>
          <a:p>
            <a:pPr marL="285748" indent="-285748" algn="ctr">
              <a:spcAft>
                <a:spcPts val="600"/>
              </a:spcAft>
            </a:pPr>
            <a:r>
              <a:rPr lang="en-US" sz="1600" dirty="0">
                <a:effectLst>
                  <a:glow rad="25400">
                    <a:schemeClr val="tx1">
                      <a:alpha val="40000"/>
                    </a:schemeClr>
                  </a:glow>
                </a:effectLst>
                <a:latin typeface="+mn-lt"/>
              </a:rPr>
              <a:t>October 15, 2019</a:t>
            </a:r>
          </a:p>
        </p:txBody>
      </p:sp>
      <p:pic>
        <p:nvPicPr>
          <p:cNvPr id="6" name="Picture 5"/>
          <p:cNvPicPr>
            <a:picLocks noChangeAspect="1"/>
          </p:cNvPicPr>
          <p:nvPr/>
        </p:nvPicPr>
        <p:blipFill>
          <a:blip r:embed="rId4"/>
          <a:stretch>
            <a:fillRect/>
          </a:stretch>
        </p:blipFill>
        <p:spPr>
          <a:xfrm>
            <a:off x="2092884" y="2988235"/>
            <a:ext cx="4940300" cy="1112680"/>
          </a:xfrm>
          <a:prstGeom prst="rect">
            <a:avLst/>
          </a:prstGeom>
          <a:effectLst>
            <a:glow rad="38100">
              <a:schemeClr val="tx1">
                <a:alpha val="40000"/>
              </a:schemeClr>
            </a:glow>
          </a:effectLst>
        </p:spPr>
      </p:pic>
    </p:spTree>
    <p:extLst>
      <p:ext uri="{BB962C8B-B14F-4D97-AF65-F5344CB8AC3E}">
        <p14:creationId xmlns:p14="http://schemas.microsoft.com/office/powerpoint/2010/main" val="1301755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41001" y="128540"/>
            <a:ext cx="7316735" cy="646331"/>
          </a:xfrm>
          <a:prstGeom prst="rect">
            <a:avLst/>
          </a:prstGeom>
          <a:noFill/>
        </p:spPr>
        <p:txBody>
          <a:bodyPr wrap="square" rtlCol="0">
            <a:spAutoFit/>
          </a:bodyPr>
          <a:lstStyle/>
          <a:p>
            <a:pPr lvl="0">
              <a:defRPr/>
            </a:pPr>
            <a:r>
              <a:rPr lang="en-US" sz="1800" b="1" dirty="0">
                <a:solidFill>
                  <a:prstClr val="white"/>
                </a:solidFill>
                <a:effectLst>
                  <a:glow rad="63500">
                    <a:prstClr val="black">
                      <a:alpha val="30000"/>
                    </a:prstClr>
                  </a:glow>
                </a:effectLst>
              </a:rPr>
              <a:t>Of students who passed </a:t>
            </a:r>
            <a:r>
              <a:rPr lang="en-US" sz="1800" b="1" u="sng" dirty="0">
                <a:solidFill>
                  <a:prstClr val="white"/>
                </a:solidFill>
                <a:effectLst>
                  <a:glow rad="63500">
                    <a:prstClr val="black">
                      <a:alpha val="30000"/>
                    </a:prstClr>
                  </a:glow>
                </a:effectLst>
              </a:rPr>
              <a:t>EWRT1A</a:t>
            </a:r>
            <a:r>
              <a:rPr lang="en-US" sz="1800" b="1" dirty="0">
                <a:solidFill>
                  <a:prstClr val="white"/>
                </a:solidFill>
                <a:effectLst>
                  <a:glow rad="63500">
                    <a:prstClr val="black">
                      <a:alpha val="30000"/>
                    </a:prstClr>
                  </a:glow>
                </a:effectLst>
              </a:rPr>
              <a:t> in fall 2018, what was their enrollment in other courses throughout the year compared to the prior year?</a:t>
            </a:r>
          </a:p>
        </p:txBody>
      </p:sp>
      <p:graphicFrame>
        <p:nvGraphicFramePr>
          <p:cNvPr id="5" name="Chart 4"/>
          <p:cNvGraphicFramePr>
            <a:graphicFrameLocks/>
          </p:cNvGraphicFramePr>
          <p:nvPr>
            <p:extLst/>
          </p:nvPr>
        </p:nvGraphicFramePr>
        <p:xfrm>
          <a:off x="1242128" y="962105"/>
          <a:ext cx="6858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3043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0099" y="1271035"/>
            <a:ext cx="4684696" cy="2062103"/>
          </a:xfrm>
          <a:prstGeom prst="rect">
            <a:avLst/>
          </a:prstGeom>
          <a:noFill/>
        </p:spPr>
        <p:txBody>
          <a:bodyPr wrap="none" rtlCol="0">
            <a:spAutoFit/>
          </a:bodyPr>
          <a:lstStyle/>
          <a:p>
            <a:r>
              <a:rPr lang="en-US" sz="3200" b="1" dirty="0">
                <a:solidFill>
                  <a:schemeClr val="bg1"/>
                </a:solidFill>
                <a:effectLst>
                  <a:glow rad="63500">
                    <a:schemeClr val="tx1">
                      <a:alpha val="30000"/>
                    </a:schemeClr>
                  </a:glow>
                </a:effectLst>
              </a:rPr>
              <a:t>What we are doing now ...</a:t>
            </a:r>
          </a:p>
          <a:p>
            <a:endParaRPr lang="en-US" sz="3200" b="1" dirty="0">
              <a:solidFill>
                <a:schemeClr val="bg1"/>
              </a:solidFill>
              <a:effectLst>
                <a:glow rad="63500">
                  <a:schemeClr val="tx1">
                    <a:alpha val="30000"/>
                  </a:schemeClr>
                </a:glow>
              </a:effectLst>
            </a:endParaRPr>
          </a:p>
          <a:p>
            <a:pPr marL="642366" lvl="1" indent="-285750">
              <a:buFontTx/>
              <a:buChar char="-"/>
            </a:pPr>
            <a:endParaRPr lang="en-US" sz="3200" b="1" dirty="0">
              <a:solidFill>
                <a:schemeClr val="bg1"/>
              </a:solidFill>
              <a:effectLst>
                <a:glow rad="63500">
                  <a:schemeClr val="tx1">
                    <a:alpha val="30000"/>
                  </a:schemeClr>
                </a:glow>
              </a:effectLst>
            </a:endParaRPr>
          </a:p>
          <a:p>
            <a:pPr marL="642366" lvl="1" indent="-285750">
              <a:buFontTx/>
              <a:buChar char="-"/>
            </a:pPr>
            <a:endParaRPr lang="en-US" sz="3200" b="1" dirty="0">
              <a:solidFill>
                <a:schemeClr val="bg1"/>
              </a:solidFill>
              <a:effectLst>
                <a:glow rad="63500">
                  <a:schemeClr val="tx1">
                    <a:alpha val="30000"/>
                  </a:schemeClr>
                </a:glo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3486" y="1932172"/>
            <a:ext cx="5291275" cy="3531926"/>
          </a:xfrm>
          <a:prstGeom prst="rect">
            <a:avLst/>
          </a:prstGeom>
        </p:spPr>
      </p:pic>
    </p:spTree>
    <p:extLst>
      <p:ext uri="{BB962C8B-B14F-4D97-AF65-F5344CB8AC3E}">
        <p14:creationId xmlns:p14="http://schemas.microsoft.com/office/powerpoint/2010/main" val="1588268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3C1C8-27F9-F248-901B-92FFBD8C1F90}"/>
              </a:ext>
            </a:extLst>
          </p:cNvPr>
          <p:cNvSpPr>
            <a:spLocks noGrp="1"/>
          </p:cNvSpPr>
          <p:nvPr>
            <p:ph type="title"/>
          </p:nvPr>
        </p:nvSpPr>
        <p:spPr>
          <a:xfrm>
            <a:off x="3824653" y="10805"/>
            <a:ext cx="2099408" cy="833717"/>
          </a:xfrm>
        </p:spPr>
        <p:txBody>
          <a:bodyPr>
            <a:normAutofit/>
          </a:bodyPr>
          <a:lstStyle/>
          <a:p>
            <a:r>
              <a:rPr lang="en-US" sz="1800" dirty="0">
                <a:effectLst>
                  <a:glow rad="63500">
                    <a:schemeClr val="tx1">
                      <a:alpha val="30000"/>
                    </a:schemeClr>
                  </a:glow>
                </a:effectLst>
                <a:latin typeface="+mn-lt"/>
                <a:ea typeface="+mn-ea"/>
                <a:cs typeface="+mn-cs"/>
              </a:rPr>
              <a:t>Overall Changes</a:t>
            </a:r>
          </a:p>
        </p:txBody>
      </p:sp>
      <p:sp>
        <p:nvSpPr>
          <p:cNvPr id="3" name="Content Placeholder 2">
            <a:extLst>
              <a:ext uri="{FF2B5EF4-FFF2-40B4-BE49-F238E27FC236}">
                <a16:creationId xmlns:a16="http://schemas.microsoft.com/office/drawing/2014/main" id="{5E544EBA-FD9E-4F4F-97AE-D7D871A47877}"/>
              </a:ext>
            </a:extLst>
          </p:cNvPr>
          <p:cNvSpPr>
            <a:spLocks noGrp="1"/>
          </p:cNvSpPr>
          <p:nvPr>
            <p:ph idx="1"/>
          </p:nvPr>
        </p:nvSpPr>
        <p:spPr>
          <a:xfrm>
            <a:off x="0" y="944883"/>
            <a:ext cx="5924061" cy="4622800"/>
          </a:xfrm>
        </p:spPr>
        <p:txBody>
          <a:bodyPr>
            <a:normAutofit/>
          </a:bodyPr>
          <a:lstStyle/>
          <a:p>
            <a:pPr marL="642366" lvl="1" indent="-285750">
              <a:buFontTx/>
              <a:buChar char="-"/>
            </a:pPr>
            <a:endParaRPr lang="en-US" sz="1600" b="1" dirty="0">
              <a:solidFill>
                <a:schemeClr val="bg1"/>
              </a:solidFill>
              <a:effectLst>
                <a:glow rad="63500">
                  <a:schemeClr val="tx1">
                    <a:alpha val="30000"/>
                  </a:schemeClr>
                </a:glow>
              </a:effectLst>
            </a:endParaRPr>
          </a:p>
          <a:p>
            <a:pPr marL="285750" indent="-285750">
              <a:buFontTx/>
              <a:buChar char="-"/>
            </a:pPr>
            <a:r>
              <a:rPr lang="en-US" sz="1800" b="1" dirty="0">
                <a:solidFill>
                  <a:schemeClr val="bg1"/>
                </a:solidFill>
                <a:effectLst>
                  <a:glow rad="63500">
                    <a:schemeClr val="tx1">
                      <a:alpha val="30000"/>
                    </a:schemeClr>
                  </a:glow>
                </a:effectLst>
              </a:rPr>
              <a:t>Students are placed primarily with high school transcript data – self-reported and actual </a:t>
            </a:r>
          </a:p>
          <a:p>
            <a:pPr marL="285750" indent="-285750">
              <a:buFontTx/>
              <a:buChar char="-"/>
            </a:pPr>
            <a:r>
              <a:rPr lang="en-US" sz="1800" b="1" dirty="0">
                <a:solidFill>
                  <a:schemeClr val="bg1"/>
                </a:solidFill>
                <a:effectLst>
                  <a:glow rad="63500">
                    <a:schemeClr val="tx1">
                      <a:alpha val="30000"/>
                    </a:schemeClr>
                  </a:glow>
                </a:effectLst>
              </a:rPr>
              <a:t>Guided Self-Placement is available for English and Math, when students can’t provide high school transcript data</a:t>
            </a:r>
          </a:p>
          <a:p>
            <a:pPr marL="285750" indent="-285750">
              <a:buFontTx/>
              <a:buChar char="-"/>
            </a:pPr>
            <a:r>
              <a:rPr lang="en-US" sz="1800" b="1" dirty="0">
                <a:solidFill>
                  <a:schemeClr val="bg1"/>
                </a:solidFill>
                <a:effectLst>
                  <a:glow rad="63500">
                    <a:schemeClr val="tx1">
                      <a:alpha val="30000"/>
                    </a:schemeClr>
                  </a:glow>
                </a:effectLst>
              </a:rPr>
              <a:t>Course sequences include </a:t>
            </a:r>
            <a:r>
              <a:rPr lang="en-US" sz="1800" b="1" dirty="0" err="1">
                <a:solidFill>
                  <a:schemeClr val="bg1"/>
                </a:solidFill>
                <a:effectLst>
                  <a:glow rad="63500">
                    <a:schemeClr val="tx1">
                      <a:alpha val="30000"/>
                    </a:schemeClr>
                  </a:glow>
                </a:effectLst>
              </a:rPr>
              <a:t>corequisite</a:t>
            </a:r>
            <a:r>
              <a:rPr lang="en-US" sz="1800" b="1" dirty="0">
                <a:solidFill>
                  <a:schemeClr val="bg1"/>
                </a:solidFill>
                <a:effectLst>
                  <a:glow rad="63500">
                    <a:schemeClr val="tx1">
                      <a:alpha val="30000"/>
                    </a:schemeClr>
                  </a:glow>
                </a:effectLst>
              </a:rPr>
              <a:t> supports in both English and Math</a:t>
            </a:r>
          </a:p>
          <a:p>
            <a:pPr marL="285750" indent="-285750">
              <a:buFontTx/>
              <a:buChar char="-"/>
            </a:pPr>
            <a:r>
              <a:rPr lang="en-US" sz="1800" b="1" dirty="0">
                <a:solidFill>
                  <a:schemeClr val="bg1"/>
                </a:solidFill>
                <a:effectLst>
                  <a:glow rad="63500">
                    <a:schemeClr val="tx1">
                      <a:alpha val="30000"/>
                    </a:schemeClr>
                  </a:glow>
                </a:effectLst>
              </a:rPr>
              <a:t>College websites, marketing, outreach materials and the catalog reflect changes to assessment and course structures </a:t>
            </a:r>
            <a:r>
              <a:rPr lang="mr-IN" sz="1800" b="1" dirty="0">
                <a:solidFill>
                  <a:schemeClr val="bg1"/>
                </a:solidFill>
                <a:effectLst>
                  <a:glow rad="63500">
                    <a:schemeClr val="tx1">
                      <a:alpha val="30000"/>
                    </a:schemeClr>
                  </a:glow>
                </a:effectLst>
              </a:rPr>
              <a:t>–</a:t>
            </a:r>
            <a:r>
              <a:rPr lang="en-US" sz="1800" b="1" dirty="0">
                <a:solidFill>
                  <a:schemeClr val="bg1"/>
                </a:solidFill>
                <a:effectLst>
                  <a:glow rad="63500">
                    <a:schemeClr val="tx1">
                      <a:alpha val="30000"/>
                    </a:schemeClr>
                  </a:glow>
                </a:effectLst>
              </a:rPr>
              <a:t> and clearly describe students’ rights to take transfer-level English and Math courses and credit ESL courses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2182" y="833717"/>
            <a:ext cx="3111818" cy="4881283"/>
          </a:xfrm>
          <a:prstGeom prst="rect">
            <a:avLst/>
          </a:prstGeom>
        </p:spPr>
      </p:pic>
    </p:spTree>
    <p:extLst>
      <p:ext uri="{BB962C8B-B14F-4D97-AF65-F5344CB8AC3E}">
        <p14:creationId xmlns:p14="http://schemas.microsoft.com/office/powerpoint/2010/main" val="2416820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0A4EE-8836-2A45-9761-3138F7D7447A}"/>
              </a:ext>
            </a:extLst>
          </p:cNvPr>
          <p:cNvSpPr>
            <a:spLocks noGrp="1"/>
          </p:cNvSpPr>
          <p:nvPr>
            <p:ph type="title"/>
          </p:nvPr>
        </p:nvSpPr>
        <p:spPr>
          <a:xfrm>
            <a:off x="1595883" y="1828236"/>
            <a:ext cx="3529623" cy="833717"/>
          </a:xfrm>
        </p:spPr>
        <p:txBody>
          <a:bodyPr>
            <a:normAutofit fontScale="90000"/>
          </a:bodyPr>
          <a:lstStyle/>
          <a:p>
            <a:r>
              <a:rPr lang="en-US" sz="3200" dirty="0">
                <a:effectLst>
                  <a:glow rad="63500">
                    <a:schemeClr val="tx1">
                      <a:alpha val="30000"/>
                    </a:schemeClr>
                  </a:glow>
                </a:effectLst>
                <a:latin typeface="+mn-lt"/>
                <a:ea typeface="+mn-ea"/>
                <a:cs typeface="+mn-cs"/>
              </a:rPr>
              <a:t>Math Department</a:t>
            </a:r>
            <a:br>
              <a:rPr lang="en-US" sz="3200" dirty="0">
                <a:effectLst>
                  <a:glow rad="63500">
                    <a:schemeClr val="tx1">
                      <a:alpha val="30000"/>
                    </a:schemeClr>
                  </a:glow>
                </a:effectLst>
                <a:latin typeface="+mn-lt"/>
                <a:ea typeface="+mn-ea"/>
                <a:cs typeface="+mn-cs"/>
              </a:rPr>
            </a:br>
            <a:endParaRPr lang="en-US" sz="3200" dirty="0">
              <a:effectLst>
                <a:glow rad="63500">
                  <a:schemeClr val="tx1">
                    <a:alpha val="30000"/>
                  </a:schemeClr>
                </a:glow>
              </a:effectLst>
              <a:latin typeface="+mn-lt"/>
              <a:ea typeface="+mn-ea"/>
              <a:cs typeface="+mn-cs"/>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76458" y="996176"/>
            <a:ext cx="2571750" cy="4572000"/>
          </a:xfrm>
        </p:spPr>
      </p:pic>
      <p:sp>
        <p:nvSpPr>
          <p:cNvPr id="3" name="Rectangle 2">
            <a:extLst>
              <a:ext uri="{FF2B5EF4-FFF2-40B4-BE49-F238E27FC236}">
                <a16:creationId xmlns:a16="http://schemas.microsoft.com/office/drawing/2014/main" id="{2A48E61E-1845-478B-BFF3-64FC642DC2A8}"/>
              </a:ext>
            </a:extLst>
          </p:cNvPr>
          <p:cNvSpPr/>
          <p:nvPr/>
        </p:nvSpPr>
        <p:spPr>
          <a:xfrm>
            <a:off x="781664" y="2318891"/>
            <a:ext cx="4572000" cy="1077218"/>
          </a:xfrm>
          <a:prstGeom prst="rect">
            <a:avLst/>
          </a:prstGeom>
        </p:spPr>
        <p:txBody>
          <a:bodyPr wrap="square">
            <a:spAutoFit/>
          </a:bodyPr>
          <a:lstStyle/>
          <a:p>
            <a:pPr algn="ctr"/>
            <a:r>
              <a:rPr lang="en-US" sz="1600" b="1" dirty="0">
                <a:solidFill>
                  <a:schemeClr val="bg1"/>
                </a:solidFill>
                <a:effectLst>
                  <a:glow rad="63500">
                    <a:schemeClr val="tx1">
                      <a:alpha val="30000"/>
                    </a:schemeClr>
                  </a:glow>
                </a:effectLst>
              </a:rPr>
              <a:t>Focused </a:t>
            </a:r>
            <a:r>
              <a:rPr lang="en-US" sz="1600" b="1" dirty="0" smtClean="0">
                <a:solidFill>
                  <a:schemeClr val="bg1"/>
                </a:solidFill>
                <a:effectLst>
                  <a:glow rad="63500">
                    <a:schemeClr val="tx1">
                      <a:alpha val="30000"/>
                    </a:schemeClr>
                  </a:glow>
                </a:effectLst>
              </a:rPr>
              <a:t>one-level below courses </a:t>
            </a:r>
            <a:endParaRPr lang="en-US" sz="1600" b="1" dirty="0">
              <a:solidFill>
                <a:schemeClr val="bg1"/>
              </a:solidFill>
              <a:effectLst>
                <a:glow rad="63500">
                  <a:schemeClr val="tx1">
                    <a:alpha val="30000"/>
                  </a:schemeClr>
                </a:glow>
              </a:effectLst>
            </a:endParaRPr>
          </a:p>
          <a:p>
            <a:pPr algn="ctr"/>
            <a:r>
              <a:rPr lang="en-US" sz="1600" b="1" dirty="0">
                <a:solidFill>
                  <a:schemeClr val="bg1"/>
                </a:solidFill>
                <a:effectLst>
                  <a:glow rad="63500">
                    <a:schemeClr val="tx1">
                      <a:alpha val="30000"/>
                    </a:schemeClr>
                  </a:glow>
                </a:effectLst>
              </a:rPr>
              <a:t>Guided Self-Placement</a:t>
            </a:r>
          </a:p>
          <a:p>
            <a:pPr algn="ctr"/>
            <a:r>
              <a:rPr lang="en-US" sz="1600" b="1" dirty="0">
                <a:solidFill>
                  <a:schemeClr val="bg1"/>
                </a:solidFill>
                <a:effectLst>
                  <a:glow rad="63500">
                    <a:schemeClr val="tx1">
                      <a:alpha val="30000"/>
                    </a:schemeClr>
                  </a:glow>
                </a:effectLst>
              </a:rPr>
              <a:t>Corequisites</a:t>
            </a:r>
          </a:p>
          <a:p>
            <a:pPr algn="ctr"/>
            <a:r>
              <a:rPr lang="en-US" sz="1600" b="1" dirty="0">
                <a:solidFill>
                  <a:schemeClr val="bg1"/>
                </a:solidFill>
                <a:effectLst>
                  <a:glow rad="63500">
                    <a:schemeClr val="tx1">
                      <a:alpha val="30000"/>
                    </a:schemeClr>
                  </a:glow>
                </a:effectLst>
              </a:rPr>
              <a:t>The MPS program</a:t>
            </a:r>
          </a:p>
        </p:txBody>
      </p:sp>
    </p:spTree>
    <p:extLst>
      <p:ext uri="{BB962C8B-B14F-4D97-AF65-F5344CB8AC3E}">
        <p14:creationId xmlns:p14="http://schemas.microsoft.com/office/powerpoint/2010/main" val="1272176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3C1C8-27F9-F248-901B-92FFBD8C1F90}"/>
              </a:ext>
            </a:extLst>
          </p:cNvPr>
          <p:cNvSpPr>
            <a:spLocks noGrp="1"/>
          </p:cNvSpPr>
          <p:nvPr>
            <p:ph type="title"/>
          </p:nvPr>
        </p:nvSpPr>
        <p:spPr>
          <a:xfrm>
            <a:off x="3535484" y="10575"/>
            <a:ext cx="2099408" cy="833717"/>
          </a:xfrm>
        </p:spPr>
        <p:txBody>
          <a:bodyPr>
            <a:normAutofit/>
          </a:bodyPr>
          <a:lstStyle/>
          <a:p>
            <a:r>
              <a:rPr lang="en-US" sz="1800" dirty="0">
                <a:effectLst>
                  <a:glow rad="63500">
                    <a:schemeClr val="tx1">
                      <a:alpha val="30000"/>
                    </a:schemeClr>
                  </a:glow>
                </a:effectLst>
                <a:latin typeface="+mn-lt"/>
                <a:ea typeface="+mn-ea"/>
                <a:cs typeface="+mn-cs"/>
              </a:rPr>
              <a:t>Course Structures</a:t>
            </a:r>
          </a:p>
        </p:txBody>
      </p:sp>
      <p:sp>
        <p:nvSpPr>
          <p:cNvPr id="3" name="Content Placeholder 2">
            <a:extLst>
              <a:ext uri="{FF2B5EF4-FFF2-40B4-BE49-F238E27FC236}">
                <a16:creationId xmlns:a16="http://schemas.microsoft.com/office/drawing/2014/main" id="{5E544EBA-FD9E-4F4F-97AE-D7D871A47877}"/>
              </a:ext>
            </a:extLst>
          </p:cNvPr>
          <p:cNvSpPr>
            <a:spLocks noGrp="1"/>
          </p:cNvSpPr>
          <p:nvPr>
            <p:ph idx="1"/>
          </p:nvPr>
        </p:nvSpPr>
        <p:spPr>
          <a:xfrm>
            <a:off x="212968" y="844292"/>
            <a:ext cx="8618417" cy="4622800"/>
          </a:xfrm>
        </p:spPr>
        <p:txBody>
          <a:bodyPr>
            <a:normAutofit/>
          </a:bodyPr>
          <a:lstStyle/>
          <a:p>
            <a:pPr marL="642366" lvl="1" indent="-285750">
              <a:buFontTx/>
              <a:buChar char="-"/>
            </a:pPr>
            <a:endParaRPr lang="en-US" sz="1600" b="1" dirty="0">
              <a:solidFill>
                <a:schemeClr val="bg1"/>
              </a:solidFill>
              <a:effectLst>
                <a:glow rad="63500">
                  <a:schemeClr val="tx1">
                    <a:alpha val="30000"/>
                  </a:schemeClr>
                </a:glow>
              </a:effectLst>
            </a:endParaRPr>
          </a:p>
          <a:p>
            <a:pPr marL="285750" indent="-285750">
              <a:buFontTx/>
              <a:buChar char="-"/>
            </a:pPr>
            <a:r>
              <a:rPr lang="en-US" sz="1800" b="1" dirty="0">
                <a:solidFill>
                  <a:schemeClr val="bg1"/>
                </a:solidFill>
                <a:effectLst>
                  <a:glow rad="63500">
                    <a:schemeClr val="tx1">
                      <a:alpha val="30000"/>
                    </a:schemeClr>
                  </a:glow>
                </a:effectLst>
              </a:rPr>
              <a:t>MATH 10 (Statistics)</a:t>
            </a:r>
          </a:p>
          <a:p>
            <a:pPr marL="642366" lvl="1" indent="-285750">
              <a:buFontTx/>
              <a:buChar char="-"/>
            </a:pPr>
            <a:r>
              <a:rPr lang="en-US" b="1" dirty="0">
                <a:solidFill>
                  <a:schemeClr val="bg1"/>
                </a:solidFill>
                <a:effectLst>
                  <a:glow rad="63500">
                    <a:schemeClr val="tx1">
                      <a:alpha val="30000"/>
                    </a:schemeClr>
                  </a:glow>
                </a:effectLst>
              </a:rPr>
              <a:t>High School GPA</a:t>
            </a:r>
          </a:p>
          <a:p>
            <a:pPr marL="998982" lvl="2" indent="-285750">
              <a:buFontTx/>
              <a:buChar char="-"/>
            </a:pPr>
            <a:r>
              <a:rPr lang="en-US" sz="1800" b="1" dirty="0">
                <a:solidFill>
                  <a:schemeClr val="bg1"/>
                </a:solidFill>
                <a:effectLst>
                  <a:glow rad="63500">
                    <a:schemeClr val="tx1">
                      <a:alpha val="30000"/>
                    </a:schemeClr>
                  </a:glow>
                </a:effectLst>
              </a:rPr>
              <a:t>3.0 and Above: MATH 10 without Support (5 units)</a:t>
            </a:r>
          </a:p>
          <a:p>
            <a:pPr marL="998982" lvl="2" indent="-285750">
              <a:buFontTx/>
              <a:buChar char="-"/>
            </a:pPr>
            <a:r>
              <a:rPr lang="en-US" sz="1800" b="1" dirty="0">
                <a:solidFill>
                  <a:schemeClr val="bg1"/>
                </a:solidFill>
                <a:effectLst>
                  <a:glow rad="63500">
                    <a:schemeClr val="tx1">
                      <a:alpha val="30000"/>
                    </a:schemeClr>
                  </a:glow>
                </a:effectLst>
              </a:rPr>
              <a:t>2.3 </a:t>
            </a:r>
            <a:r>
              <a:rPr lang="mr-IN" sz="1800" b="1" dirty="0">
                <a:solidFill>
                  <a:schemeClr val="bg1"/>
                </a:solidFill>
                <a:effectLst>
                  <a:glow rad="63500">
                    <a:schemeClr val="tx1">
                      <a:alpha val="30000"/>
                    </a:schemeClr>
                  </a:glow>
                </a:effectLst>
              </a:rPr>
              <a:t>–</a:t>
            </a:r>
            <a:r>
              <a:rPr lang="en-US" sz="1800" b="1" dirty="0">
                <a:solidFill>
                  <a:schemeClr val="bg1"/>
                </a:solidFill>
                <a:effectLst>
                  <a:glow rad="63500">
                    <a:schemeClr val="tx1">
                      <a:alpha val="30000"/>
                    </a:schemeClr>
                  </a:glow>
                </a:effectLst>
              </a:rPr>
              <a:t> 2.99: MATH 10 (5 units) + MPS or MATH 210x (5 units) support course recommended </a:t>
            </a:r>
          </a:p>
          <a:p>
            <a:pPr marL="998982" lvl="2" indent="-285750">
              <a:buFontTx/>
              <a:buChar char="-"/>
            </a:pPr>
            <a:r>
              <a:rPr lang="en-US" sz="1800" b="1" dirty="0">
                <a:solidFill>
                  <a:schemeClr val="bg1"/>
                </a:solidFill>
                <a:effectLst>
                  <a:glow rad="63500">
                    <a:schemeClr val="tx1">
                      <a:alpha val="30000"/>
                    </a:schemeClr>
                  </a:glow>
                </a:effectLst>
              </a:rPr>
              <a:t>Below 2.89: MATH 10 (5 units) + MPS or MATH 210x (5 units) support course required</a:t>
            </a:r>
          </a:p>
          <a:p>
            <a:pPr marL="998982" lvl="2" indent="-285750">
              <a:buFontTx/>
              <a:buChar char="-"/>
            </a:pPr>
            <a:endParaRPr lang="en-US" sz="1800" b="1" dirty="0">
              <a:solidFill>
                <a:schemeClr val="bg1"/>
              </a:solidFill>
              <a:effectLst>
                <a:glow rad="63500">
                  <a:schemeClr val="tx1">
                    <a:alpha val="30000"/>
                  </a:schemeClr>
                </a:glow>
              </a:effectLst>
            </a:endParaRPr>
          </a:p>
          <a:p>
            <a:pPr marL="285750" indent="-285750">
              <a:buFontTx/>
              <a:buChar char="-"/>
            </a:pPr>
            <a:r>
              <a:rPr lang="en-US" sz="1800" b="1" dirty="0">
                <a:solidFill>
                  <a:schemeClr val="bg1"/>
                </a:solidFill>
                <a:effectLst>
                  <a:glow rad="63500">
                    <a:schemeClr val="tx1">
                      <a:alpha val="30000"/>
                    </a:schemeClr>
                  </a:glow>
                </a:effectLst>
              </a:rPr>
              <a:t>MATH 41 (</a:t>
            </a:r>
            <a:r>
              <a:rPr lang="en-US" sz="1800" b="1" dirty="0" err="1">
                <a:solidFill>
                  <a:schemeClr val="bg1"/>
                </a:solidFill>
                <a:effectLst>
                  <a:glow rad="63500">
                    <a:schemeClr val="tx1">
                      <a:alpha val="30000"/>
                    </a:schemeClr>
                  </a:glow>
                </a:effectLst>
              </a:rPr>
              <a:t>Precalculus</a:t>
            </a:r>
            <a:r>
              <a:rPr lang="en-US" sz="1800" b="1" dirty="0">
                <a:solidFill>
                  <a:schemeClr val="bg1"/>
                </a:solidFill>
                <a:effectLst>
                  <a:glow rad="63500">
                    <a:schemeClr val="tx1">
                      <a:alpha val="30000"/>
                    </a:schemeClr>
                  </a:glow>
                </a:effectLst>
              </a:rPr>
              <a:t>)</a:t>
            </a:r>
          </a:p>
          <a:p>
            <a:pPr marL="642366" lvl="1" indent="-285750">
              <a:buFontTx/>
              <a:buChar char="-"/>
            </a:pPr>
            <a:r>
              <a:rPr lang="en-US" b="1" dirty="0">
                <a:solidFill>
                  <a:schemeClr val="bg1"/>
                </a:solidFill>
                <a:effectLst>
                  <a:glow rad="63500">
                    <a:schemeClr val="tx1">
                      <a:alpha val="30000"/>
                    </a:schemeClr>
                  </a:glow>
                </a:effectLst>
              </a:rPr>
              <a:t>High School GPA</a:t>
            </a:r>
          </a:p>
          <a:p>
            <a:pPr marL="998982" lvl="2" indent="-285750">
              <a:buFontTx/>
              <a:buChar char="-"/>
            </a:pPr>
            <a:r>
              <a:rPr lang="en-US" sz="1800" b="1" dirty="0">
                <a:solidFill>
                  <a:schemeClr val="bg1"/>
                </a:solidFill>
                <a:effectLst>
                  <a:glow rad="63500">
                    <a:schemeClr val="tx1">
                      <a:alpha val="30000"/>
                    </a:schemeClr>
                  </a:glow>
                </a:effectLst>
              </a:rPr>
              <a:t>2.6 </a:t>
            </a:r>
            <a:r>
              <a:rPr lang="mr-IN" sz="1800" b="1" dirty="0">
                <a:solidFill>
                  <a:schemeClr val="bg1"/>
                </a:solidFill>
                <a:effectLst>
                  <a:glow rad="63500">
                    <a:schemeClr val="tx1">
                      <a:alpha val="30000"/>
                    </a:schemeClr>
                  </a:glow>
                </a:effectLst>
              </a:rPr>
              <a:t>–</a:t>
            </a:r>
            <a:r>
              <a:rPr lang="en-US" sz="1800" b="1" dirty="0">
                <a:solidFill>
                  <a:schemeClr val="bg1"/>
                </a:solidFill>
                <a:effectLst>
                  <a:glow rad="63500">
                    <a:schemeClr val="tx1">
                      <a:alpha val="30000"/>
                    </a:schemeClr>
                  </a:glow>
                </a:effectLst>
              </a:rPr>
              <a:t> 3.9 OR Below 2.6 With High School Calculus: MATH 41 with support course recommended (5 units)</a:t>
            </a:r>
          </a:p>
          <a:p>
            <a:pPr marL="998982" lvl="2" indent="-285750">
              <a:buFontTx/>
              <a:buChar char="-"/>
            </a:pPr>
            <a:r>
              <a:rPr lang="en-US" sz="1800" b="1" dirty="0">
                <a:solidFill>
                  <a:schemeClr val="bg1"/>
                </a:solidFill>
                <a:effectLst>
                  <a:glow rad="63500">
                    <a:schemeClr val="tx1">
                      <a:alpha val="30000"/>
                    </a:schemeClr>
                  </a:glow>
                </a:effectLst>
              </a:rPr>
              <a:t>Below 2.6: MATH 41 (5 units) + MPS or MATH 231 (5 units) support course required </a:t>
            </a:r>
          </a:p>
        </p:txBody>
      </p:sp>
    </p:spTree>
    <p:extLst>
      <p:ext uri="{BB962C8B-B14F-4D97-AF65-F5344CB8AC3E}">
        <p14:creationId xmlns:p14="http://schemas.microsoft.com/office/powerpoint/2010/main" val="2876752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3C1C8-27F9-F248-901B-92FFBD8C1F90}"/>
              </a:ext>
            </a:extLst>
          </p:cNvPr>
          <p:cNvSpPr>
            <a:spLocks noGrp="1"/>
          </p:cNvSpPr>
          <p:nvPr>
            <p:ph type="title"/>
          </p:nvPr>
        </p:nvSpPr>
        <p:spPr>
          <a:xfrm>
            <a:off x="3535483" y="10575"/>
            <a:ext cx="2527515" cy="833717"/>
          </a:xfrm>
        </p:spPr>
        <p:txBody>
          <a:bodyPr>
            <a:normAutofit/>
          </a:bodyPr>
          <a:lstStyle/>
          <a:p>
            <a:r>
              <a:rPr lang="en-US" sz="1800" dirty="0">
                <a:effectLst>
                  <a:glow rad="63500">
                    <a:schemeClr val="tx1">
                      <a:alpha val="30000"/>
                    </a:schemeClr>
                  </a:glow>
                </a:effectLst>
                <a:latin typeface="+mn-lt"/>
                <a:ea typeface="+mn-ea"/>
                <a:cs typeface="+mn-cs"/>
              </a:rPr>
              <a:t>What we did…</a:t>
            </a:r>
          </a:p>
        </p:txBody>
      </p:sp>
      <p:sp>
        <p:nvSpPr>
          <p:cNvPr id="3" name="Content Placeholder 2">
            <a:extLst>
              <a:ext uri="{FF2B5EF4-FFF2-40B4-BE49-F238E27FC236}">
                <a16:creationId xmlns:a16="http://schemas.microsoft.com/office/drawing/2014/main" id="{5E544EBA-FD9E-4F4F-97AE-D7D871A47877}"/>
              </a:ext>
            </a:extLst>
          </p:cNvPr>
          <p:cNvSpPr>
            <a:spLocks noGrp="1"/>
          </p:cNvSpPr>
          <p:nvPr>
            <p:ph idx="1"/>
          </p:nvPr>
        </p:nvSpPr>
        <p:spPr>
          <a:xfrm>
            <a:off x="212968" y="1483600"/>
            <a:ext cx="8618417" cy="4622800"/>
          </a:xfrm>
        </p:spPr>
        <p:txBody>
          <a:bodyPr>
            <a:normAutofit/>
          </a:bodyPr>
          <a:lstStyle/>
          <a:p>
            <a:pPr marL="285750" indent="-285750">
              <a:buFont typeface="Arial" panose="020B0604020202020204" pitchFamily="34" charset="0"/>
              <a:buChar char="•"/>
            </a:pPr>
            <a:r>
              <a:rPr lang="en-US" sz="1800" b="1" dirty="0" smtClean="0">
                <a:solidFill>
                  <a:schemeClr val="bg1"/>
                </a:solidFill>
                <a:effectLst>
                  <a:glow rad="63500">
                    <a:schemeClr val="tx1">
                      <a:alpha val="30000"/>
                    </a:schemeClr>
                  </a:glow>
                </a:effectLst>
              </a:rPr>
              <a:t>Removed </a:t>
            </a:r>
            <a:r>
              <a:rPr lang="en-US" sz="1800" b="1" dirty="0">
                <a:solidFill>
                  <a:schemeClr val="bg1"/>
                </a:solidFill>
                <a:effectLst>
                  <a:glow rad="63500">
                    <a:schemeClr val="tx1">
                      <a:alpha val="30000"/>
                    </a:schemeClr>
                  </a:glow>
                </a:effectLst>
              </a:rPr>
              <a:t>the prerequisite for </a:t>
            </a:r>
            <a:r>
              <a:rPr lang="en-US" sz="1800" b="1" dirty="0" smtClean="0">
                <a:solidFill>
                  <a:schemeClr val="bg1"/>
                </a:solidFill>
                <a:effectLst>
                  <a:glow rad="63500">
                    <a:schemeClr val="tx1">
                      <a:alpha val="30000"/>
                    </a:schemeClr>
                  </a:glow>
                </a:effectLst>
              </a:rPr>
              <a:t>Math 10 and Math 41 starting fall 2018</a:t>
            </a:r>
          </a:p>
          <a:p>
            <a:pPr marL="285750" indent="-285750">
              <a:buFont typeface="Arial" panose="020B0604020202020204" pitchFamily="34" charset="0"/>
              <a:buChar char="•"/>
            </a:pPr>
            <a:r>
              <a:rPr lang="en-US" sz="1800" b="1" dirty="0" smtClean="0">
                <a:solidFill>
                  <a:schemeClr val="bg1"/>
                </a:solidFill>
                <a:effectLst>
                  <a:glow rad="63500">
                    <a:schemeClr val="tx1">
                      <a:alpha val="30000"/>
                    </a:schemeClr>
                  </a:glow>
                </a:effectLst>
              </a:rPr>
              <a:t>As concern for those who wanted to improve their skills before taking a transferrable course we developed two focused one level below transfer courses: Math 109 (pre stat) and Math 130 (pre-STEM)</a:t>
            </a:r>
          </a:p>
          <a:p>
            <a:pPr marL="285750" indent="-285750">
              <a:buFont typeface="Arial" panose="020B0604020202020204" pitchFamily="34" charset="0"/>
              <a:buChar char="•"/>
            </a:pPr>
            <a:r>
              <a:rPr lang="en-US" sz="1800" b="1" dirty="0" smtClean="0">
                <a:solidFill>
                  <a:schemeClr val="bg1"/>
                </a:solidFill>
                <a:effectLst>
                  <a:glow rad="63500">
                    <a:schemeClr val="tx1">
                      <a:alpha val="30000"/>
                    </a:schemeClr>
                  </a:glow>
                </a:effectLst>
              </a:rPr>
              <a:t>To </a:t>
            </a:r>
            <a:r>
              <a:rPr lang="en-US" sz="1800" b="1" dirty="0">
                <a:solidFill>
                  <a:schemeClr val="bg1"/>
                </a:solidFill>
                <a:effectLst>
                  <a:glow rad="63500">
                    <a:schemeClr val="tx1">
                      <a:alpha val="30000"/>
                    </a:schemeClr>
                  </a:glow>
                </a:effectLst>
              </a:rPr>
              <a:t>support those taking transferrable courses we developed precalculus stretch model and corequisites for </a:t>
            </a:r>
            <a:r>
              <a:rPr lang="en-US" sz="1800" b="1" dirty="0" smtClean="0">
                <a:solidFill>
                  <a:schemeClr val="bg1"/>
                </a:solidFill>
                <a:effectLst>
                  <a:glow rad="63500">
                    <a:schemeClr val="tx1">
                      <a:alpha val="30000"/>
                    </a:schemeClr>
                  </a:glow>
                </a:effectLst>
              </a:rPr>
              <a:t>Math 10</a:t>
            </a:r>
            <a:r>
              <a:rPr lang="en-US" sz="1800" b="1" dirty="0">
                <a:solidFill>
                  <a:schemeClr val="bg1"/>
                </a:solidFill>
                <a:effectLst>
                  <a:glow rad="63500">
                    <a:schemeClr val="tx1">
                      <a:alpha val="30000"/>
                    </a:schemeClr>
                  </a:glow>
                </a:effectLst>
              </a:rPr>
              <a:t>, </a:t>
            </a:r>
            <a:r>
              <a:rPr lang="en-US" sz="1800" b="1" dirty="0" smtClean="0">
                <a:solidFill>
                  <a:schemeClr val="bg1"/>
                </a:solidFill>
                <a:effectLst>
                  <a:glow rad="63500">
                    <a:schemeClr val="tx1">
                      <a:alpha val="30000"/>
                    </a:schemeClr>
                  </a:glow>
                </a:effectLst>
              </a:rPr>
              <a:t>Math 11</a:t>
            </a:r>
            <a:r>
              <a:rPr lang="en-US" sz="1800" b="1" dirty="0">
                <a:solidFill>
                  <a:schemeClr val="bg1"/>
                </a:solidFill>
                <a:effectLst>
                  <a:glow rad="63500">
                    <a:schemeClr val="tx1">
                      <a:alpha val="30000"/>
                    </a:schemeClr>
                  </a:glow>
                </a:effectLst>
              </a:rPr>
              <a:t>, </a:t>
            </a:r>
            <a:r>
              <a:rPr lang="en-US" sz="1800" b="1" dirty="0" smtClean="0">
                <a:solidFill>
                  <a:schemeClr val="bg1"/>
                </a:solidFill>
                <a:effectLst>
                  <a:glow rad="63500">
                    <a:schemeClr val="tx1">
                      <a:alpha val="30000"/>
                    </a:schemeClr>
                  </a:glow>
                </a:effectLst>
              </a:rPr>
              <a:t>Math 41</a:t>
            </a:r>
            <a:r>
              <a:rPr lang="en-US" sz="1800" b="1" dirty="0">
                <a:solidFill>
                  <a:schemeClr val="bg1"/>
                </a:solidFill>
                <a:effectLst>
                  <a:glow rad="63500">
                    <a:schemeClr val="tx1">
                      <a:alpha val="30000"/>
                    </a:schemeClr>
                  </a:glow>
                </a:effectLst>
              </a:rPr>
              <a:t>, </a:t>
            </a:r>
            <a:r>
              <a:rPr lang="en-US" sz="1800" b="1" dirty="0" smtClean="0">
                <a:solidFill>
                  <a:schemeClr val="bg1"/>
                </a:solidFill>
                <a:effectLst>
                  <a:glow rad="63500">
                    <a:schemeClr val="tx1">
                      <a:alpha val="30000"/>
                    </a:schemeClr>
                  </a:glow>
                </a:effectLst>
              </a:rPr>
              <a:t>Math 42</a:t>
            </a:r>
            <a:r>
              <a:rPr lang="en-US" sz="1800" b="1" dirty="0">
                <a:solidFill>
                  <a:schemeClr val="bg1"/>
                </a:solidFill>
                <a:effectLst>
                  <a:glow rad="63500">
                    <a:schemeClr val="tx1">
                      <a:alpha val="30000"/>
                    </a:schemeClr>
                  </a:glow>
                </a:effectLst>
              </a:rPr>
              <a:t>. </a:t>
            </a:r>
          </a:p>
          <a:p>
            <a:pPr marL="285750" indent="-285750">
              <a:buFont typeface="Arial" panose="020B0604020202020204" pitchFamily="34" charset="0"/>
              <a:buChar char="•"/>
            </a:pPr>
            <a:r>
              <a:rPr lang="en-US" sz="1800" b="1" dirty="0">
                <a:solidFill>
                  <a:schemeClr val="bg1"/>
                </a:solidFill>
                <a:effectLst>
                  <a:glow rad="63500">
                    <a:schemeClr val="tx1">
                      <a:alpha val="30000"/>
                    </a:schemeClr>
                  </a:glow>
                </a:effectLst>
              </a:rPr>
              <a:t>Our very successful MPS program expanded to support precalculus students in addition to Statistics students. (This was not a direct result of </a:t>
            </a:r>
            <a:r>
              <a:rPr lang="en-US" sz="1800" b="1" dirty="0" smtClean="0">
                <a:solidFill>
                  <a:schemeClr val="bg1"/>
                </a:solidFill>
                <a:effectLst>
                  <a:glow rad="63500">
                    <a:schemeClr val="tx1">
                      <a:alpha val="30000"/>
                    </a:schemeClr>
                  </a:glow>
                </a:effectLst>
              </a:rPr>
              <a:t>AB 705</a:t>
            </a:r>
            <a:r>
              <a:rPr lang="en-US" sz="1800" b="1" dirty="0">
                <a:solidFill>
                  <a:schemeClr val="bg1"/>
                </a:solidFill>
                <a:effectLst>
                  <a:glow rad="63500">
                    <a:schemeClr val="tx1">
                      <a:alpha val="30000"/>
                    </a:schemeClr>
                  </a:glow>
                </a:effectLst>
              </a:rPr>
              <a:t>)</a:t>
            </a:r>
          </a:p>
          <a:p>
            <a:pPr marL="285750" indent="-285750">
              <a:buFont typeface="Arial" panose="020B0604020202020204" pitchFamily="34" charset="0"/>
              <a:buChar char="•"/>
            </a:pPr>
            <a:r>
              <a:rPr lang="en-US" sz="1800" b="1" dirty="0">
                <a:solidFill>
                  <a:schemeClr val="bg1"/>
                </a:solidFill>
                <a:effectLst>
                  <a:glow rad="63500">
                    <a:schemeClr val="tx1">
                      <a:alpha val="30000"/>
                    </a:schemeClr>
                  </a:glow>
                </a:effectLst>
              </a:rPr>
              <a:t>We developed and implemented </a:t>
            </a:r>
            <a:r>
              <a:rPr lang="en-US" sz="1800" b="1" dirty="0" smtClean="0">
                <a:solidFill>
                  <a:schemeClr val="bg1"/>
                </a:solidFill>
                <a:effectLst>
                  <a:glow rad="63500">
                    <a:schemeClr val="tx1">
                      <a:alpha val="30000"/>
                    </a:schemeClr>
                  </a:glow>
                </a:effectLst>
              </a:rPr>
              <a:t>a Guided Self-Placement </a:t>
            </a:r>
            <a:r>
              <a:rPr lang="en-US" sz="1800" b="1" dirty="0">
                <a:solidFill>
                  <a:schemeClr val="bg1"/>
                </a:solidFill>
                <a:effectLst>
                  <a:glow rad="63500">
                    <a:schemeClr val="tx1">
                      <a:alpha val="30000"/>
                    </a:schemeClr>
                  </a:glow>
                </a:effectLst>
              </a:rPr>
              <a:t>process which went live this </a:t>
            </a:r>
            <a:r>
              <a:rPr lang="en-US" sz="1800" b="1" dirty="0" smtClean="0">
                <a:solidFill>
                  <a:schemeClr val="bg1"/>
                </a:solidFill>
                <a:effectLst>
                  <a:glow rad="63500">
                    <a:schemeClr val="tx1">
                      <a:alpha val="30000"/>
                    </a:schemeClr>
                  </a:glow>
                </a:effectLst>
              </a:rPr>
              <a:t>fall</a:t>
            </a:r>
            <a:endParaRPr lang="en-US" sz="1800" b="1" dirty="0">
              <a:solidFill>
                <a:schemeClr val="bg1"/>
              </a:solidFill>
              <a:effectLst>
                <a:glow rad="63500">
                  <a:schemeClr val="tx1">
                    <a:alpha val="30000"/>
                  </a:schemeClr>
                </a:glow>
              </a:effectLst>
            </a:endParaRPr>
          </a:p>
          <a:p>
            <a:pPr marL="342900" indent="-342900">
              <a:buFont typeface="+mj-lt"/>
              <a:buAutoNum type="arabicPeriod"/>
            </a:pPr>
            <a:endParaRPr lang="en-US" sz="1800" b="1" dirty="0">
              <a:solidFill>
                <a:schemeClr val="bg1"/>
              </a:solidFill>
              <a:effectLst>
                <a:glow rad="63500">
                  <a:schemeClr val="tx1">
                    <a:alpha val="30000"/>
                  </a:schemeClr>
                </a:glow>
              </a:effectLst>
            </a:endParaRPr>
          </a:p>
          <a:p>
            <a:endParaRPr lang="en-US" sz="1800" b="1" dirty="0">
              <a:solidFill>
                <a:schemeClr val="bg1"/>
              </a:solidFill>
              <a:effectLst>
                <a:glow rad="63500">
                  <a:schemeClr val="tx1">
                    <a:alpha val="30000"/>
                  </a:schemeClr>
                </a:glow>
              </a:effectLst>
            </a:endParaRPr>
          </a:p>
          <a:p>
            <a:pPr lvl="1" indent="0">
              <a:buNone/>
            </a:pPr>
            <a:endParaRPr lang="en-US" sz="1600" b="1" dirty="0">
              <a:solidFill>
                <a:schemeClr val="bg1"/>
              </a:solidFill>
              <a:effectLst>
                <a:glow rad="63500">
                  <a:schemeClr val="tx1">
                    <a:alpha val="30000"/>
                  </a:schemeClr>
                </a:glow>
              </a:effectLst>
            </a:endParaRPr>
          </a:p>
        </p:txBody>
      </p:sp>
    </p:spTree>
    <p:extLst>
      <p:ext uri="{BB962C8B-B14F-4D97-AF65-F5344CB8AC3E}">
        <p14:creationId xmlns:p14="http://schemas.microsoft.com/office/powerpoint/2010/main" val="2751670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3C1C8-27F9-F248-901B-92FFBD8C1F90}"/>
              </a:ext>
            </a:extLst>
          </p:cNvPr>
          <p:cNvSpPr>
            <a:spLocks noGrp="1"/>
          </p:cNvSpPr>
          <p:nvPr>
            <p:ph type="title"/>
          </p:nvPr>
        </p:nvSpPr>
        <p:spPr>
          <a:xfrm>
            <a:off x="3535483" y="10575"/>
            <a:ext cx="2527515" cy="833717"/>
          </a:xfrm>
        </p:spPr>
        <p:txBody>
          <a:bodyPr>
            <a:normAutofit/>
          </a:bodyPr>
          <a:lstStyle/>
          <a:p>
            <a:r>
              <a:rPr lang="en-US" sz="1800" dirty="0">
                <a:effectLst>
                  <a:glow rad="63500">
                    <a:schemeClr val="tx1">
                      <a:alpha val="30000"/>
                    </a:schemeClr>
                  </a:glow>
                </a:effectLst>
                <a:latin typeface="+mn-lt"/>
                <a:ea typeface="+mn-ea"/>
                <a:cs typeface="+mn-cs"/>
              </a:rPr>
              <a:t>Faculty Thoughts</a:t>
            </a:r>
          </a:p>
        </p:txBody>
      </p:sp>
      <p:sp>
        <p:nvSpPr>
          <p:cNvPr id="3" name="Content Placeholder 2">
            <a:extLst>
              <a:ext uri="{FF2B5EF4-FFF2-40B4-BE49-F238E27FC236}">
                <a16:creationId xmlns:a16="http://schemas.microsoft.com/office/drawing/2014/main" id="{5E544EBA-FD9E-4F4F-97AE-D7D871A47877}"/>
              </a:ext>
            </a:extLst>
          </p:cNvPr>
          <p:cNvSpPr>
            <a:spLocks noGrp="1"/>
          </p:cNvSpPr>
          <p:nvPr>
            <p:ph idx="1"/>
          </p:nvPr>
        </p:nvSpPr>
        <p:spPr>
          <a:xfrm>
            <a:off x="304086" y="1424607"/>
            <a:ext cx="8618417" cy="4622800"/>
          </a:xfrm>
        </p:spPr>
        <p:txBody>
          <a:bodyPr>
            <a:normAutofit/>
          </a:bodyPr>
          <a:lstStyle/>
          <a:p>
            <a:r>
              <a:rPr lang="en-US" sz="1800" b="1" dirty="0">
                <a:solidFill>
                  <a:schemeClr val="bg1"/>
                </a:solidFill>
                <a:effectLst>
                  <a:glow rad="63500">
                    <a:schemeClr val="tx1">
                      <a:alpha val="30000"/>
                    </a:schemeClr>
                  </a:glow>
                </a:effectLst>
              </a:rPr>
              <a:t>Over the past year, our faculty team worked together to make sure the transition was as smooth and supportive for students as possible. </a:t>
            </a:r>
            <a:r>
              <a:rPr lang="en-US" sz="1800" b="1" dirty="0" smtClean="0">
                <a:solidFill>
                  <a:schemeClr val="bg1"/>
                </a:solidFill>
                <a:effectLst>
                  <a:glow rad="63500">
                    <a:schemeClr val="tx1">
                      <a:alpha val="30000"/>
                    </a:schemeClr>
                  </a:glow>
                </a:effectLst>
              </a:rPr>
              <a:t>Feedback </a:t>
            </a:r>
            <a:r>
              <a:rPr lang="en-US" sz="1800" b="1" dirty="0">
                <a:solidFill>
                  <a:schemeClr val="bg1"/>
                </a:solidFill>
                <a:effectLst>
                  <a:glow rad="63500">
                    <a:schemeClr val="tx1">
                      <a:alpha val="30000"/>
                    </a:schemeClr>
                  </a:glow>
                </a:effectLst>
              </a:rPr>
              <a:t>from </a:t>
            </a:r>
            <a:r>
              <a:rPr lang="en-US" sz="1800" b="1" dirty="0" smtClean="0">
                <a:solidFill>
                  <a:schemeClr val="bg1"/>
                </a:solidFill>
                <a:effectLst>
                  <a:glow rad="63500">
                    <a:schemeClr val="tx1">
                      <a:alpha val="30000"/>
                    </a:schemeClr>
                  </a:glow>
                </a:effectLst>
              </a:rPr>
              <a:t>faculty </a:t>
            </a:r>
            <a:r>
              <a:rPr lang="en-US" sz="1800" b="1" dirty="0">
                <a:solidFill>
                  <a:schemeClr val="bg1"/>
                </a:solidFill>
                <a:effectLst>
                  <a:glow rad="63500">
                    <a:schemeClr val="tx1">
                      <a:alpha val="30000"/>
                    </a:schemeClr>
                  </a:glow>
                </a:effectLst>
              </a:rPr>
              <a:t>teaching courses affected by </a:t>
            </a:r>
            <a:r>
              <a:rPr lang="en-US" sz="1800" b="1" dirty="0" smtClean="0">
                <a:solidFill>
                  <a:schemeClr val="bg1"/>
                </a:solidFill>
                <a:effectLst>
                  <a:glow rad="63500">
                    <a:schemeClr val="tx1">
                      <a:alpha val="30000"/>
                    </a:schemeClr>
                  </a:glow>
                </a:effectLst>
              </a:rPr>
              <a:t>AB 705 </a:t>
            </a:r>
            <a:r>
              <a:rPr lang="en-US" sz="1800" b="1" dirty="0">
                <a:solidFill>
                  <a:schemeClr val="bg1"/>
                </a:solidFill>
                <a:effectLst>
                  <a:glow rad="63500">
                    <a:schemeClr val="tx1">
                      <a:alpha val="30000"/>
                    </a:schemeClr>
                  </a:glow>
                </a:effectLst>
              </a:rPr>
              <a:t>this </a:t>
            </a:r>
            <a:r>
              <a:rPr lang="en-US" sz="1800" b="1" dirty="0" smtClean="0">
                <a:solidFill>
                  <a:schemeClr val="bg1"/>
                </a:solidFill>
                <a:effectLst>
                  <a:glow rad="63500">
                    <a:schemeClr val="tx1">
                      <a:alpha val="30000"/>
                    </a:schemeClr>
                  </a:glow>
                </a:effectLst>
              </a:rPr>
              <a:t>fall include:</a:t>
            </a:r>
            <a:endParaRPr lang="en-US" sz="1800" b="1" dirty="0">
              <a:solidFill>
                <a:schemeClr val="bg1"/>
              </a:solidFill>
              <a:effectLst>
                <a:glow rad="63500">
                  <a:schemeClr val="tx1">
                    <a:alpha val="30000"/>
                  </a:schemeClr>
                </a:glow>
              </a:effectLst>
            </a:endParaRPr>
          </a:p>
          <a:p>
            <a:pPr marL="285750" indent="-285750">
              <a:buFont typeface="Arial" panose="020B0604020202020204" pitchFamily="34" charset="0"/>
              <a:buChar char="•"/>
            </a:pPr>
            <a:r>
              <a:rPr lang="en-US" sz="1800" b="1" dirty="0">
                <a:solidFill>
                  <a:schemeClr val="bg1"/>
                </a:solidFill>
                <a:effectLst>
                  <a:glow rad="63500">
                    <a:schemeClr val="tx1">
                      <a:alpha val="30000"/>
                    </a:schemeClr>
                  </a:glow>
                </a:effectLst>
              </a:rPr>
              <a:t>Those teaching </a:t>
            </a:r>
            <a:r>
              <a:rPr lang="en-US" sz="1800" b="1" dirty="0" err="1">
                <a:solidFill>
                  <a:schemeClr val="bg1"/>
                </a:solidFill>
                <a:effectLst>
                  <a:glow rad="63500">
                    <a:schemeClr val="tx1">
                      <a:alpha val="30000"/>
                    </a:schemeClr>
                  </a:glow>
                </a:effectLst>
              </a:rPr>
              <a:t>coreq</a:t>
            </a:r>
            <a:r>
              <a:rPr lang="en-US" sz="1800" b="1" dirty="0">
                <a:solidFill>
                  <a:schemeClr val="bg1"/>
                </a:solidFill>
                <a:effectLst>
                  <a:glow rad="63500">
                    <a:schemeClr val="tx1">
                      <a:alpha val="30000"/>
                    </a:schemeClr>
                  </a:glow>
                </a:effectLst>
              </a:rPr>
              <a:t> classes are very positive that extra time and review of basic concepts is </a:t>
            </a:r>
            <a:r>
              <a:rPr lang="en-US" sz="1800" b="1" dirty="0" smtClean="0">
                <a:solidFill>
                  <a:schemeClr val="bg1"/>
                </a:solidFill>
                <a:effectLst>
                  <a:glow rad="63500">
                    <a:schemeClr val="tx1">
                      <a:alpha val="30000"/>
                    </a:schemeClr>
                  </a:glow>
                </a:effectLst>
              </a:rPr>
              <a:t>helping.</a:t>
            </a:r>
            <a:endParaRPr lang="en-US" sz="1800" b="1" dirty="0">
              <a:solidFill>
                <a:schemeClr val="bg1"/>
              </a:solidFill>
              <a:effectLst>
                <a:glow rad="63500">
                  <a:schemeClr val="tx1">
                    <a:alpha val="30000"/>
                  </a:schemeClr>
                </a:glow>
              </a:effectLst>
            </a:endParaRPr>
          </a:p>
          <a:p>
            <a:pPr marL="285750" indent="-285750">
              <a:buFont typeface="Arial" panose="020B0604020202020204" pitchFamily="34" charset="0"/>
              <a:buChar char="•"/>
            </a:pPr>
            <a:r>
              <a:rPr lang="en-US" sz="1800" b="1" dirty="0">
                <a:solidFill>
                  <a:schemeClr val="bg1"/>
                </a:solidFill>
                <a:effectLst>
                  <a:glow rad="63500">
                    <a:schemeClr val="tx1">
                      <a:alpha val="30000"/>
                    </a:schemeClr>
                  </a:glow>
                </a:effectLst>
              </a:rPr>
              <a:t>Many faculty feel there is a much greater variation in student skills and background. </a:t>
            </a:r>
          </a:p>
          <a:p>
            <a:pPr marL="285750" indent="-285750">
              <a:buFont typeface="Arial" panose="020B0604020202020204" pitchFamily="34" charset="0"/>
              <a:buChar char="•"/>
            </a:pPr>
            <a:r>
              <a:rPr lang="en-US" sz="1800" b="1" dirty="0">
                <a:solidFill>
                  <a:schemeClr val="bg1"/>
                </a:solidFill>
                <a:effectLst>
                  <a:glow rad="63500">
                    <a:schemeClr val="tx1">
                      <a:alpha val="30000"/>
                    </a:schemeClr>
                  </a:glow>
                </a:effectLst>
              </a:rPr>
              <a:t>Some see the variation not only in academic skills but also “student-hood” issues. </a:t>
            </a:r>
          </a:p>
          <a:p>
            <a:pPr marL="285750" indent="-285750">
              <a:buFont typeface="Arial" panose="020B0604020202020204" pitchFamily="34" charset="0"/>
              <a:buChar char="•"/>
            </a:pPr>
            <a:r>
              <a:rPr lang="en-US" sz="1800" b="1" dirty="0">
                <a:solidFill>
                  <a:schemeClr val="bg1"/>
                </a:solidFill>
                <a:effectLst>
                  <a:glow rad="63500">
                    <a:schemeClr val="tx1">
                      <a:alpha val="30000"/>
                    </a:schemeClr>
                  </a:glow>
                </a:effectLst>
              </a:rPr>
              <a:t>Those teaching one of the two algebra classes feel students opting to take them are more motivated. </a:t>
            </a:r>
          </a:p>
          <a:p>
            <a:pPr marL="285750" indent="-285750">
              <a:buFont typeface="Arial" panose="020B0604020202020204" pitchFamily="34" charset="0"/>
              <a:buChar char="•"/>
            </a:pPr>
            <a:r>
              <a:rPr lang="en-US" sz="1800" b="1" dirty="0">
                <a:solidFill>
                  <a:schemeClr val="bg1"/>
                </a:solidFill>
                <a:effectLst>
                  <a:glow rad="63500">
                    <a:schemeClr val="tx1">
                      <a:alpha val="30000"/>
                    </a:schemeClr>
                  </a:glow>
                </a:effectLst>
              </a:rPr>
              <a:t>Some observed students self-correcting their self-placement by taking a lower class</a:t>
            </a:r>
          </a:p>
          <a:p>
            <a:pPr marL="285750" indent="-285750">
              <a:buFont typeface="Arial" panose="020B0604020202020204" pitchFamily="34" charset="0"/>
              <a:buChar char="•"/>
            </a:pPr>
            <a:r>
              <a:rPr lang="en-US" sz="1800" b="1" dirty="0">
                <a:solidFill>
                  <a:schemeClr val="bg1"/>
                </a:solidFill>
                <a:effectLst>
                  <a:glow rad="63500">
                    <a:schemeClr val="tx1">
                      <a:alpha val="30000"/>
                    </a:schemeClr>
                  </a:glow>
                </a:effectLst>
              </a:rPr>
              <a:t>Personal </a:t>
            </a:r>
            <a:r>
              <a:rPr lang="en-US" sz="1800" b="1" dirty="0" smtClean="0">
                <a:solidFill>
                  <a:schemeClr val="bg1"/>
                </a:solidFill>
                <a:effectLst>
                  <a:glow rad="63500">
                    <a:schemeClr val="tx1">
                      <a:alpha val="30000"/>
                    </a:schemeClr>
                  </a:glow>
                </a:effectLst>
              </a:rPr>
              <a:t>opinion</a:t>
            </a:r>
            <a:r>
              <a:rPr lang="en-US" sz="1800" b="1" dirty="0">
                <a:solidFill>
                  <a:schemeClr val="bg1"/>
                </a:solidFill>
                <a:effectLst>
                  <a:glow rad="63500">
                    <a:schemeClr val="tx1">
                      <a:alpha val="30000"/>
                    </a:schemeClr>
                  </a:glow>
                </a:effectLst>
              </a:rPr>
              <a:t>: Faculty who teach statistics find effects of </a:t>
            </a:r>
            <a:r>
              <a:rPr lang="en-US" sz="1800" b="1" dirty="0" smtClean="0">
                <a:solidFill>
                  <a:schemeClr val="bg1"/>
                </a:solidFill>
                <a:effectLst>
                  <a:glow rad="63500">
                    <a:schemeClr val="tx1">
                      <a:alpha val="30000"/>
                    </a:schemeClr>
                  </a:glow>
                </a:effectLst>
              </a:rPr>
              <a:t>AB 705 </a:t>
            </a:r>
            <a:r>
              <a:rPr lang="en-US" sz="1800" b="1" dirty="0">
                <a:solidFill>
                  <a:schemeClr val="bg1"/>
                </a:solidFill>
                <a:effectLst>
                  <a:glow rad="63500">
                    <a:schemeClr val="tx1">
                      <a:alpha val="30000"/>
                    </a:schemeClr>
                  </a:glow>
                </a:effectLst>
              </a:rPr>
              <a:t>much more positive than those teaching precalculus (STEM route). </a:t>
            </a:r>
          </a:p>
          <a:p>
            <a:endParaRPr lang="en-US" sz="1800" b="1" dirty="0">
              <a:solidFill>
                <a:schemeClr val="bg1"/>
              </a:solidFill>
              <a:effectLst>
                <a:glow rad="63500">
                  <a:schemeClr val="tx1">
                    <a:alpha val="30000"/>
                  </a:schemeClr>
                </a:glow>
              </a:effectLst>
            </a:endParaRPr>
          </a:p>
          <a:p>
            <a:endParaRPr lang="en-US" sz="1800" b="1" dirty="0">
              <a:solidFill>
                <a:schemeClr val="bg1"/>
              </a:solidFill>
              <a:effectLst>
                <a:glow rad="63500">
                  <a:schemeClr val="tx1">
                    <a:alpha val="30000"/>
                  </a:schemeClr>
                </a:glow>
              </a:effectLst>
            </a:endParaRPr>
          </a:p>
          <a:p>
            <a:pPr lvl="1" indent="0">
              <a:buNone/>
            </a:pPr>
            <a:endParaRPr lang="en-US" sz="1600" b="1" dirty="0">
              <a:solidFill>
                <a:schemeClr val="bg1"/>
              </a:solidFill>
              <a:effectLst>
                <a:glow rad="63500">
                  <a:schemeClr val="tx1">
                    <a:alpha val="30000"/>
                  </a:schemeClr>
                </a:glow>
              </a:effectLst>
            </a:endParaRPr>
          </a:p>
        </p:txBody>
      </p:sp>
    </p:spTree>
    <p:extLst>
      <p:ext uri="{BB962C8B-B14F-4D97-AF65-F5344CB8AC3E}">
        <p14:creationId xmlns:p14="http://schemas.microsoft.com/office/powerpoint/2010/main" val="3409265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7162" y="2168767"/>
            <a:ext cx="8564222" cy="3970318"/>
          </a:xfrm>
          <a:prstGeom prst="rect">
            <a:avLst/>
          </a:prstGeom>
          <a:noFill/>
        </p:spPr>
        <p:txBody>
          <a:bodyPr wrap="square" rtlCol="0">
            <a:spAutoFit/>
          </a:bodyPr>
          <a:lstStyle/>
          <a:p>
            <a:pPr algn="ctr"/>
            <a:r>
              <a:rPr lang="en-US" sz="3200" b="1" dirty="0">
                <a:solidFill>
                  <a:schemeClr val="bg1"/>
                </a:solidFill>
                <a:effectLst>
                  <a:glow rad="63500">
                    <a:schemeClr val="tx1">
                      <a:alpha val="30000"/>
                    </a:schemeClr>
                  </a:glow>
                </a:effectLst>
              </a:rPr>
              <a:t>English Department</a:t>
            </a:r>
          </a:p>
          <a:p>
            <a:pPr algn="ctr"/>
            <a:endParaRPr lang="en-US" sz="1200" b="1" dirty="0">
              <a:solidFill>
                <a:schemeClr val="bg1"/>
              </a:solidFill>
              <a:effectLst>
                <a:glow rad="63500">
                  <a:schemeClr val="tx1">
                    <a:alpha val="30000"/>
                  </a:schemeClr>
                </a:glow>
              </a:effectLst>
            </a:endParaRPr>
          </a:p>
          <a:p>
            <a:pPr algn="ctr"/>
            <a:r>
              <a:rPr lang="en-US" sz="2000" b="1" dirty="0">
                <a:solidFill>
                  <a:schemeClr val="bg1"/>
                </a:solidFill>
                <a:effectLst>
                  <a:glow rad="63500">
                    <a:schemeClr val="tx1">
                      <a:alpha val="30000"/>
                    </a:schemeClr>
                  </a:glow>
                </a:effectLst>
              </a:rPr>
              <a:t>Just-in-time interventions</a:t>
            </a:r>
          </a:p>
          <a:p>
            <a:pPr algn="ctr"/>
            <a:r>
              <a:rPr lang="en-US" sz="2000" b="1" dirty="0">
                <a:solidFill>
                  <a:schemeClr val="bg1"/>
                </a:solidFill>
                <a:effectLst>
                  <a:glow rad="63500">
                    <a:schemeClr val="tx1">
                      <a:alpha val="30000"/>
                    </a:schemeClr>
                  </a:glow>
                </a:effectLst>
              </a:rPr>
              <a:t>Faculty collaboration and training</a:t>
            </a:r>
          </a:p>
          <a:p>
            <a:pPr algn="ctr"/>
            <a:r>
              <a:rPr lang="en-US" sz="2000" b="1" dirty="0">
                <a:solidFill>
                  <a:schemeClr val="bg1"/>
                </a:solidFill>
                <a:effectLst>
                  <a:glow rad="63500">
                    <a:schemeClr val="tx1">
                      <a:alpha val="30000"/>
                    </a:schemeClr>
                  </a:glow>
                </a:effectLst>
              </a:rPr>
              <a:t>Troubleshooting</a:t>
            </a:r>
          </a:p>
          <a:p>
            <a:pPr algn="ctr"/>
            <a:r>
              <a:rPr lang="en-US" sz="2000" b="1" dirty="0">
                <a:solidFill>
                  <a:schemeClr val="bg1"/>
                </a:solidFill>
                <a:effectLst>
                  <a:glow rad="63500">
                    <a:schemeClr val="tx1">
                      <a:alpha val="30000"/>
                    </a:schemeClr>
                  </a:glow>
                </a:effectLst>
              </a:rPr>
              <a:t>Positive attitude</a:t>
            </a:r>
          </a:p>
          <a:p>
            <a:endParaRPr lang="en-US" sz="3200" b="1" dirty="0">
              <a:solidFill>
                <a:schemeClr val="bg1"/>
              </a:solidFill>
              <a:effectLst>
                <a:glow rad="63500">
                  <a:schemeClr val="tx1">
                    <a:alpha val="30000"/>
                  </a:schemeClr>
                </a:glow>
              </a:effectLst>
            </a:endParaRPr>
          </a:p>
          <a:p>
            <a:endParaRPr lang="en-US" sz="3200" b="1" dirty="0">
              <a:solidFill>
                <a:schemeClr val="bg1"/>
              </a:solidFill>
              <a:effectLst>
                <a:glow rad="63500">
                  <a:schemeClr val="tx1">
                    <a:alpha val="30000"/>
                  </a:schemeClr>
                </a:glow>
              </a:effectLst>
            </a:endParaRPr>
          </a:p>
          <a:p>
            <a:pPr marL="642366" lvl="1" indent="-285750">
              <a:buFontTx/>
              <a:buChar char="-"/>
            </a:pPr>
            <a:endParaRPr lang="en-US" sz="3200" b="1" dirty="0">
              <a:solidFill>
                <a:schemeClr val="bg1"/>
              </a:solidFill>
              <a:effectLst>
                <a:glow rad="63500">
                  <a:schemeClr val="tx1">
                    <a:alpha val="30000"/>
                  </a:schemeClr>
                </a:glow>
              </a:effectLst>
            </a:endParaRPr>
          </a:p>
          <a:p>
            <a:pPr marL="642366" lvl="1" indent="-285750">
              <a:buFontTx/>
              <a:buChar char="-"/>
            </a:pPr>
            <a:endParaRPr lang="en-US" sz="3200" b="1" dirty="0">
              <a:solidFill>
                <a:schemeClr val="bg1"/>
              </a:solidFill>
              <a:effectLst>
                <a:glow rad="63500">
                  <a:schemeClr val="tx1">
                    <a:alpha val="30000"/>
                  </a:schemeClr>
                </a:glow>
              </a:effectLst>
            </a:endParaRPr>
          </a:p>
        </p:txBody>
      </p:sp>
    </p:spTree>
    <p:extLst>
      <p:ext uri="{BB962C8B-B14F-4D97-AF65-F5344CB8AC3E}">
        <p14:creationId xmlns:p14="http://schemas.microsoft.com/office/powerpoint/2010/main" val="577182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3C1C8-27F9-F248-901B-92FFBD8C1F90}"/>
              </a:ext>
            </a:extLst>
          </p:cNvPr>
          <p:cNvSpPr>
            <a:spLocks noGrp="1"/>
          </p:cNvSpPr>
          <p:nvPr>
            <p:ph type="title"/>
          </p:nvPr>
        </p:nvSpPr>
        <p:spPr>
          <a:xfrm>
            <a:off x="3535483" y="10575"/>
            <a:ext cx="2527515" cy="833717"/>
          </a:xfrm>
        </p:spPr>
        <p:txBody>
          <a:bodyPr>
            <a:normAutofit/>
          </a:bodyPr>
          <a:lstStyle/>
          <a:p>
            <a:r>
              <a:rPr lang="en-US" sz="1800" dirty="0">
                <a:effectLst>
                  <a:glow rad="63500">
                    <a:schemeClr val="tx1">
                      <a:alpha val="30000"/>
                    </a:schemeClr>
                  </a:glow>
                </a:effectLst>
                <a:latin typeface="+mn-lt"/>
                <a:ea typeface="+mn-ea"/>
                <a:cs typeface="+mn-cs"/>
              </a:rPr>
              <a:t>Course Structures</a:t>
            </a:r>
          </a:p>
        </p:txBody>
      </p:sp>
      <p:sp>
        <p:nvSpPr>
          <p:cNvPr id="3" name="Content Placeholder 2">
            <a:extLst>
              <a:ext uri="{FF2B5EF4-FFF2-40B4-BE49-F238E27FC236}">
                <a16:creationId xmlns:a16="http://schemas.microsoft.com/office/drawing/2014/main" id="{5E544EBA-FD9E-4F4F-97AE-D7D871A47877}"/>
              </a:ext>
            </a:extLst>
          </p:cNvPr>
          <p:cNvSpPr>
            <a:spLocks noGrp="1"/>
          </p:cNvSpPr>
          <p:nvPr>
            <p:ph idx="1"/>
          </p:nvPr>
        </p:nvSpPr>
        <p:spPr>
          <a:xfrm>
            <a:off x="212968" y="1147337"/>
            <a:ext cx="8618417" cy="4622800"/>
          </a:xfrm>
        </p:spPr>
        <p:txBody>
          <a:bodyPr>
            <a:normAutofit/>
          </a:bodyPr>
          <a:lstStyle/>
          <a:p>
            <a:r>
              <a:rPr lang="en-US" sz="1800" b="1" dirty="0">
                <a:solidFill>
                  <a:schemeClr val="bg1"/>
                </a:solidFill>
                <a:effectLst>
                  <a:glow rad="63500">
                    <a:schemeClr val="tx1">
                      <a:alpha val="30000"/>
                    </a:schemeClr>
                  </a:glow>
                </a:effectLst>
              </a:rPr>
              <a:t>AB 705 created the opportunity to work in collaboration outside of our normal silos.</a:t>
            </a:r>
          </a:p>
          <a:p>
            <a:r>
              <a:rPr lang="en-US" sz="1800" b="1" dirty="0">
                <a:solidFill>
                  <a:schemeClr val="bg1"/>
                </a:solidFill>
                <a:effectLst>
                  <a:glow rad="63500">
                    <a:schemeClr val="tx1">
                      <a:alpha val="30000"/>
                    </a:schemeClr>
                  </a:glow>
                </a:effectLst>
              </a:rPr>
              <a:t>Counselors, deans, staff, committees and faculty worked together to develop the best outcome for our students.  </a:t>
            </a:r>
          </a:p>
          <a:p>
            <a:r>
              <a:rPr lang="en-US" sz="1800" b="1" dirty="0">
                <a:solidFill>
                  <a:schemeClr val="bg1"/>
                </a:solidFill>
                <a:effectLst>
                  <a:glow rad="63500">
                    <a:schemeClr val="tx1">
                      <a:alpha val="30000"/>
                    </a:schemeClr>
                  </a:glow>
                </a:effectLst>
              </a:rPr>
              <a:t>There are now three pathways in English:</a:t>
            </a:r>
          </a:p>
          <a:p>
            <a:pPr marL="342900" indent="-342900">
              <a:buFont typeface="+mj-lt"/>
              <a:buAutoNum type="arabicPeriod"/>
            </a:pPr>
            <a:r>
              <a:rPr lang="en-US" sz="1800" b="1" dirty="0">
                <a:solidFill>
                  <a:schemeClr val="bg1"/>
                </a:solidFill>
                <a:effectLst>
                  <a:glow rad="63500">
                    <a:schemeClr val="tx1">
                      <a:alpha val="30000"/>
                    </a:schemeClr>
                  </a:glow>
                </a:effectLst>
              </a:rPr>
              <a:t>High school GPA greater than or equal to 2.6 = EWRT 1A standalone</a:t>
            </a:r>
          </a:p>
          <a:p>
            <a:pPr marL="342900" indent="-342900">
              <a:buFont typeface="+mj-lt"/>
              <a:buAutoNum type="arabicPeriod"/>
            </a:pPr>
            <a:r>
              <a:rPr lang="en-US" sz="1800" b="1" dirty="0">
                <a:solidFill>
                  <a:schemeClr val="bg1"/>
                </a:solidFill>
                <a:effectLst>
                  <a:glow rad="63500">
                    <a:schemeClr val="tx1">
                      <a:alpha val="30000"/>
                    </a:schemeClr>
                  </a:glow>
                </a:effectLst>
              </a:rPr>
              <a:t>High school GPA 1.95 to 2.59: EWRT 1A “Bundled” = EWRT 1A + LART 250 (3 unit corequisite)</a:t>
            </a:r>
          </a:p>
          <a:p>
            <a:pPr marL="342900" indent="-342900">
              <a:buFont typeface="+mj-lt"/>
              <a:buAutoNum type="arabicPeriod"/>
            </a:pPr>
            <a:r>
              <a:rPr lang="en-US" sz="1800" b="1" dirty="0">
                <a:solidFill>
                  <a:schemeClr val="bg1"/>
                </a:solidFill>
                <a:effectLst>
                  <a:glow rad="63500">
                    <a:schemeClr val="tx1">
                      <a:alpha val="30000"/>
                    </a:schemeClr>
                  </a:glow>
                </a:effectLst>
              </a:rPr>
              <a:t>High school GPA less than 1.9: EWRT 1A “Stretch” = EWRT 1AS (first quarter) + EWRT 1AT (second quarter).  This is a combination of EWRT 1A + 5 units of extra help</a:t>
            </a:r>
          </a:p>
          <a:p>
            <a:r>
              <a:rPr lang="en-US" sz="1800" b="1" dirty="0">
                <a:solidFill>
                  <a:schemeClr val="bg1"/>
                </a:solidFill>
                <a:effectLst>
                  <a:glow rad="63500">
                    <a:schemeClr val="tx1">
                      <a:alpha val="30000"/>
                    </a:schemeClr>
                  </a:glow>
                </a:effectLst>
              </a:rPr>
              <a:t>We still offer a few sections that are one level below EWRT 1A for students who wish to improve their skills before enrolling in EWRT 1A</a:t>
            </a:r>
          </a:p>
          <a:p>
            <a:pPr lvl="1" indent="0">
              <a:buNone/>
            </a:pPr>
            <a:endParaRPr lang="en-US" sz="1600" b="1" dirty="0">
              <a:solidFill>
                <a:schemeClr val="bg1"/>
              </a:solidFill>
              <a:effectLst>
                <a:glow rad="63500">
                  <a:schemeClr val="tx1">
                    <a:alpha val="30000"/>
                  </a:schemeClr>
                </a:glow>
              </a:effectLst>
            </a:endParaRPr>
          </a:p>
        </p:txBody>
      </p:sp>
    </p:spTree>
    <p:extLst>
      <p:ext uri="{BB962C8B-B14F-4D97-AF65-F5344CB8AC3E}">
        <p14:creationId xmlns:p14="http://schemas.microsoft.com/office/powerpoint/2010/main" val="3650387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78BE0-5892-434A-AAFA-C0BC81D87222}"/>
              </a:ext>
            </a:extLst>
          </p:cNvPr>
          <p:cNvSpPr>
            <a:spLocks noGrp="1"/>
          </p:cNvSpPr>
          <p:nvPr>
            <p:ph type="title"/>
          </p:nvPr>
        </p:nvSpPr>
        <p:spPr>
          <a:xfrm>
            <a:off x="3327254" y="85970"/>
            <a:ext cx="4558470" cy="784959"/>
          </a:xfrm>
        </p:spPr>
        <p:txBody>
          <a:bodyPr>
            <a:normAutofit/>
          </a:bodyPr>
          <a:lstStyle/>
          <a:p>
            <a:r>
              <a:rPr lang="en-US" sz="1800" dirty="0">
                <a:effectLst>
                  <a:glow rad="63500">
                    <a:schemeClr val="tx1">
                      <a:alpha val="30000"/>
                    </a:schemeClr>
                  </a:glow>
                </a:effectLst>
                <a:latin typeface="+mn-lt"/>
                <a:ea typeface="+mn-ea"/>
                <a:cs typeface="+mn-cs"/>
              </a:rPr>
              <a:t>Just-in-Time Interventions</a:t>
            </a:r>
          </a:p>
        </p:txBody>
      </p:sp>
      <p:sp>
        <p:nvSpPr>
          <p:cNvPr id="3" name="Content Placeholder 2">
            <a:extLst>
              <a:ext uri="{FF2B5EF4-FFF2-40B4-BE49-F238E27FC236}">
                <a16:creationId xmlns:a16="http://schemas.microsoft.com/office/drawing/2014/main" id="{87E4BA74-8237-8442-A7E3-89F259AC92F5}"/>
              </a:ext>
            </a:extLst>
          </p:cNvPr>
          <p:cNvSpPr>
            <a:spLocks noGrp="1"/>
          </p:cNvSpPr>
          <p:nvPr>
            <p:ph idx="1"/>
          </p:nvPr>
        </p:nvSpPr>
        <p:spPr>
          <a:xfrm>
            <a:off x="208084" y="1273908"/>
            <a:ext cx="8305800" cy="4446954"/>
          </a:xfrm>
        </p:spPr>
        <p:txBody>
          <a:bodyPr>
            <a:normAutofit/>
          </a:bodyPr>
          <a:lstStyle/>
          <a:p>
            <a:r>
              <a:rPr lang="en-US" sz="1800" b="1" dirty="0">
                <a:solidFill>
                  <a:schemeClr val="bg1"/>
                </a:solidFill>
                <a:effectLst>
                  <a:glow rad="63500">
                    <a:schemeClr val="tx1">
                      <a:alpha val="30000"/>
                    </a:schemeClr>
                  </a:glow>
                </a:effectLst>
              </a:rPr>
              <a:t>Supplemental Instruction: Working together to re-envision the Writing and Reading Center (WRC) for students</a:t>
            </a:r>
            <a:endParaRPr lang="en-US" sz="1800" b="1" dirty="0">
              <a:solidFill>
                <a:schemeClr val="bg1"/>
              </a:solidFill>
              <a:effectLst>
                <a:glow rad="63500">
                  <a:schemeClr val="tx1">
                    <a:alpha val="30000"/>
                  </a:schemeClr>
                </a:glow>
              </a:effectLst>
              <a:hlinkClick r:id="rId2"/>
            </a:endParaRPr>
          </a:p>
          <a:p>
            <a:pPr marL="285750" indent="-285750">
              <a:buFont typeface="Arial" panose="020B0604020202020204" pitchFamily="34" charset="0"/>
              <a:buChar char="•"/>
            </a:pPr>
            <a:r>
              <a:rPr lang="en-US" sz="1800" b="1" dirty="0">
                <a:solidFill>
                  <a:schemeClr val="bg1"/>
                </a:solidFill>
                <a:effectLst>
                  <a:glow rad="63500">
                    <a:schemeClr val="tx1">
                      <a:alpha val="30000"/>
                    </a:schemeClr>
                  </a:glow>
                </a:effectLst>
              </a:rPr>
              <a:t>Faculty and staff worked together in summer 2019 to create a menu of new directed learning activities for students. This was led by English instructor Julie </a:t>
            </a:r>
            <a:r>
              <a:rPr lang="en-US" sz="1800" b="1" dirty="0" err="1">
                <a:solidFill>
                  <a:schemeClr val="bg1"/>
                </a:solidFill>
                <a:effectLst>
                  <a:glow rad="63500">
                    <a:schemeClr val="tx1">
                      <a:alpha val="30000"/>
                    </a:schemeClr>
                  </a:glow>
                </a:effectLst>
              </a:rPr>
              <a:t>Sartwell</a:t>
            </a:r>
            <a:r>
              <a:rPr lang="en-US" sz="1800" b="1" dirty="0">
                <a:solidFill>
                  <a:schemeClr val="bg1"/>
                </a:solidFill>
                <a:effectLst>
                  <a:glow rad="63500">
                    <a:schemeClr val="tx1">
                      <a:alpha val="30000"/>
                    </a:schemeClr>
                  </a:glow>
                </a:effectLst>
              </a:rPr>
              <a:t> and Diana Alves de Lima and Victoria </a:t>
            </a:r>
            <a:r>
              <a:rPr lang="en-US" sz="1800" b="1" dirty="0" err="1">
                <a:solidFill>
                  <a:schemeClr val="bg1"/>
                </a:solidFill>
                <a:effectLst>
                  <a:glow rad="63500">
                    <a:schemeClr val="tx1">
                      <a:alpha val="30000"/>
                    </a:schemeClr>
                  </a:glow>
                </a:effectLst>
              </a:rPr>
              <a:t>Khaler</a:t>
            </a:r>
            <a:r>
              <a:rPr lang="en-US" sz="1800" b="1" dirty="0">
                <a:solidFill>
                  <a:schemeClr val="bg1"/>
                </a:solidFill>
                <a:effectLst>
                  <a:glow rad="63500">
                    <a:schemeClr val="tx1">
                      <a:alpha val="30000"/>
                    </a:schemeClr>
                  </a:glow>
                </a:effectLst>
              </a:rPr>
              <a:t> of the WRC.</a:t>
            </a:r>
          </a:p>
          <a:p>
            <a:pPr marL="285750" indent="-285750">
              <a:buFont typeface="Arial" panose="020B0604020202020204" pitchFamily="34" charset="0"/>
              <a:buChar char="•"/>
            </a:pPr>
            <a:r>
              <a:rPr lang="en-US" sz="1800" b="1" dirty="0">
                <a:solidFill>
                  <a:schemeClr val="bg1"/>
                </a:solidFill>
                <a:effectLst>
                  <a:glow rad="63500">
                    <a:schemeClr val="tx1">
                      <a:alpha val="30000"/>
                    </a:schemeClr>
                  </a:glow>
                </a:effectLst>
              </a:rPr>
              <a:t>The group met over the summer to brainstorm about student needs in reading and writing, then developed activities and used peer editing to perfect them.  </a:t>
            </a:r>
          </a:p>
          <a:p>
            <a:pPr marL="285750" indent="-285750">
              <a:buFont typeface="Arial" panose="020B0604020202020204" pitchFamily="34" charset="0"/>
              <a:buChar char="•"/>
            </a:pPr>
            <a:r>
              <a:rPr lang="en-US" sz="1800" b="1" dirty="0">
                <a:solidFill>
                  <a:schemeClr val="bg1"/>
                </a:solidFill>
                <a:effectLst>
                  <a:glow rad="63500">
                    <a:schemeClr val="tx1">
                      <a:alpha val="30000"/>
                    </a:schemeClr>
                  </a:glow>
                </a:effectLst>
              </a:rPr>
              <a:t>The WRC created uniform documents and posted them on the Canvas web page. </a:t>
            </a:r>
          </a:p>
          <a:p>
            <a:r>
              <a:rPr lang="en-US" sz="1800" b="1" dirty="0">
                <a:solidFill>
                  <a:schemeClr val="bg1"/>
                </a:solidFill>
                <a:effectLst>
                  <a:glow rad="63500">
                    <a:schemeClr val="tx1">
                      <a:alpha val="30000"/>
                    </a:schemeClr>
                  </a:glow>
                </a:effectLst>
              </a:rPr>
              <a:t>See more here: </a:t>
            </a:r>
            <a:r>
              <a:rPr lang="en-US" sz="1800" dirty="0">
                <a:solidFill>
                  <a:schemeClr val="bg1"/>
                </a:solidFill>
                <a:effectLst>
                  <a:glow rad="63500">
                    <a:schemeClr val="tx1">
                      <a:alpha val="30000"/>
                    </a:schemeClr>
                  </a:glow>
                </a:effectLst>
                <a:hlinkClick r:id="rId2"/>
              </a:rPr>
              <a:t>https://deanza.instructure.com/courses/9894</a:t>
            </a:r>
            <a:endParaRPr lang="en-US" sz="1800" dirty="0">
              <a:solidFill>
                <a:schemeClr val="bg1"/>
              </a:solidFill>
              <a:effectLst>
                <a:glow rad="63500">
                  <a:schemeClr val="tx1">
                    <a:alpha val="30000"/>
                  </a:schemeClr>
                </a:glow>
              </a:effectLst>
            </a:endParaRPr>
          </a:p>
          <a:p>
            <a:endParaRPr lang="en-US" sz="1600" b="1" dirty="0">
              <a:solidFill>
                <a:schemeClr val="bg1"/>
              </a:solidFill>
              <a:effectLst>
                <a:glow rad="63500">
                  <a:schemeClr val="tx1">
                    <a:alpha val="30000"/>
                  </a:schemeClr>
                </a:glow>
              </a:effectLst>
            </a:endParaRPr>
          </a:p>
        </p:txBody>
      </p:sp>
    </p:spTree>
    <p:extLst>
      <p:ext uri="{BB962C8B-B14F-4D97-AF65-F5344CB8AC3E}">
        <p14:creationId xmlns:p14="http://schemas.microsoft.com/office/powerpoint/2010/main" val="3482098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1586" y="1024392"/>
            <a:ext cx="9042414" cy="4247317"/>
          </a:xfrm>
          <a:prstGeom prst="rect">
            <a:avLst/>
          </a:prstGeom>
          <a:noFill/>
        </p:spPr>
        <p:txBody>
          <a:bodyPr wrap="square" rtlCol="0">
            <a:spAutoFit/>
          </a:bodyPr>
          <a:lstStyle/>
          <a:p>
            <a:r>
              <a:rPr lang="en-US" sz="1800" b="1" dirty="0">
                <a:solidFill>
                  <a:schemeClr val="bg1"/>
                </a:solidFill>
                <a:effectLst>
                  <a:glow rad="63500">
                    <a:schemeClr val="tx1">
                      <a:alpha val="30000"/>
                    </a:schemeClr>
                  </a:glow>
                </a:effectLst>
              </a:rPr>
              <a:t>Math</a:t>
            </a:r>
          </a:p>
          <a:p>
            <a:pPr marL="285750" indent="-285750">
              <a:buFontTx/>
              <a:buChar char="-"/>
            </a:pPr>
            <a:r>
              <a:rPr lang="en-US" sz="1800" b="1" dirty="0">
                <a:solidFill>
                  <a:schemeClr val="bg1"/>
                </a:solidFill>
                <a:effectLst>
                  <a:glow rad="63500">
                    <a:schemeClr val="tx1">
                      <a:alpha val="30000"/>
                    </a:schemeClr>
                  </a:glow>
                </a:effectLst>
              </a:rPr>
              <a:t>Summer 2018: Removed all prerequisites to MATH 10 (Statistics) </a:t>
            </a:r>
          </a:p>
          <a:p>
            <a:pPr marL="285750" indent="-285750">
              <a:buFontTx/>
              <a:buChar char="-"/>
            </a:pPr>
            <a:r>
              <a:rPr lang="en-US" sz="1800" b="1" dirty="0">
                <a:solidFill>
                  <a:schemeClr val="bg1"/>
                </a:solidFill>
                <a:effectLst>
                  <a:glow rad="63500">
                    <a:schemeClr val="tx1">
                      <a:alpha val="30000"/>
                    </a:schemeClr>
                  </a:glow>
                </a:effectLst>
              </a:rPr>
              <a:t>Fall 2018: Started placing students into MATH 41 (</a:t>
            </a:r>
            <a:r>
              <a:rPr lang="en-US" sz="1800" b="1" dirty="0" err="1">
                <a:solidFill>
                  <a:schemeClr val="bg1"/>
                </a:solidFill>
                <a:effectLst>
                  <a:glow rad="63500">
                    <a:schemeClr val="tx1">
                      <a:alpha val="30000"/>
                    </a:schemeClr>
                  </a:glow>
                </a:effectLst>
              </a:rPr>
              <a:t>Precalculus</a:t>
            </a:r>
            <a:r>
              <a:rPr lang="en-US" sz="1800" b="1" dirty="0">
                <a:solidFill>
                  <a:schemeClr val="bg1"/>
                </a:solidFill>
                <a:effectLst>
                  <a:glow rad="63500">
                    <a:schemeClr val="tx1">
                      <a:alpha val="30000"/>
                    </a:schemeClr>
                  </a:glow>
                </a:effectLst>
              </a:rPr>
              <a:t>) in the highest GPA band </a:t>
            </a:r>
          </a:p>
          <a:p>
            <a:pPr marL="285750" indent="-285750">
              <a:buFontTx/>
              <a:buChar char="-"/>
            </a:pPr>
            <a:r>
              <a:rPr lang="en-US" sz="1800" b="1" dirty="0">
                <a:solidFill>
                  <a:schemeClr val="bg1"/>
                </a:solidFill>
                <a:effectLst>
                  <a:glow rad="63500">
                    <a:schemeClr val="tx1">
                      <a:alpha val="30000"/>
                    </a:schemeClr>
                  </a:glow>
                </a:effectLst>
              </a:rPr>
              <a:t>Began reducing Basic Skills sections, from 116 sections in 2017-18 to five in fall 2019</a:t>
            </a:r>
          </a:p>
          <a:p>
            <a:pPr marL="285750" indent="-285750">
              <a:buFontTx/>
              <a:buChar char="-"/>
            </a:pPr>
            <a:r>
              <a:rPr lang="en-US" sz="1800" b="1" dirty="0">
                <a:solidFill>
                  <a:schemeClr val="bg1"/>
                </a:solidFill>
                <a:effectLst>
                  <a:glow rad="63500">
                    <a:schemeClr val="tx1">
                      <a:alpha val="30000"/>
                    </a:schemeClr>
                  </a:glow>
                </a:effectLst>
              </a:rPr>
              <a:t>Began reducing Intermediate Algebra sections, from 93 sections in 2017-18 to nine in fall 2019</a:t>
            </a:r>
          </a:p>
          <a:p>
            <a:pPr marL="285750" indent="-285750">
              <a:buFontTx/>
              <a:buChar char="-"/>
            </a:pPr>
            <a:endParaRPr lang="en-US" sz="1800" b="1" dirty="0">
              <a:solidFill>
                <a:schemeClr val="bg1"/>
              </a:solidFill>
              <a:effectLst>
                <a:glow rad="63500">
                  <a:schemeClr val="tx1">
                    <a:alpha val="30000"/>
                  </a:schemeClr>
                </a:glow>
              </a:effectLst>
            </a:endParaRPr>
          </a:p>
          <a:p>
            <a:r>
              <a:rPr lang="en-US" sz="1800" b="1" dirty="0">
                <a:solidFill>
                  <a:schemeClr val="bg1"/>
                </a:solidFill>
                <a:effectLst>
                  <a:glow rad="63500">
                    <a:schemeClr val="tx1">
                      <a:alpha val="30000"/>
                    </a:schemeClr>
                  </a:glow>
                </a:effectLst>
              </a:rPr>
              <a:t>English</a:t>
            </a:r>
          </a:p>
          <a:p>
            <a:pPr marL="285750" indent="-285750">
              <a:buFontTx/>
              <a:buChar char="-"/>
            </a:pPr>
            <a:r>
              <a:rPr lang="en-US" sz="1800" b="1" dirty="0">
                <a:solidFill>
                  <a:schemeClr val="bg1"/>
                </a:solidFill>
                <a:effectLst>
                  <a:glow rad="63500">
                    <a:schemeClr val="tx1">
                      <a:alpha val="30000"/>
                    </a:schemeClr>
                  </a:glow>
                </a:effectLst>
              </a:rPr>
              <a:t>Fall 2018: Began placing students into EWRT 1A (English 1A) using the highest GPA band </a:t>
            </a:r>
          </a:p>
          <a:p>
            <a:pPr marL="285750" indent="-285750">
              <a:buFontTx/>
              <a:buChar char="-"/>
            </a:pPr>
            <a:r>
              <a:rPr lang="en-US" sz="1800" b="1" dirty="0">
                <a:solidFill>
                  <a:schemeClr val="bg1"/>
                </a:solidFill>
                <a:effectLst>
                  <a:glow rad="63500">
                    <a:schemeClr val="tx1">
                      <a:alpha val="30000"/>
                    </a:schemeClr>
                  </a:glow>
                </a:effectLst>
              </a:rPr>
              <a:t>Began piloting “Bundled” courses (EWRT 1A + </a:t>
            </a:r>
            <a:r>
              <a:rPr lang="en-US" sz="1800" b="1" dirty="0" err="1">
                <a:solidFill>
                  <a:schemeClr val="bg1"/>
                </a:solidFill>
                <a:effectLst>
                  <a:glow rad="63500">
                    <a:schemeClr val="tx1">
                      <a:alpha val="30000"/>
                    </a:schemeClr>
                  </a:glow>
                </a:effectLst>
              </a:rPr>
              <a:t>corequisite</a:t>
            </a:r>
            <a:r>
              <a:rPr lang="en-US" sz="1800" b="1" dirty="0">
                <a:solidFill>
                  <a:schemeClr val="bg1"/>
                </a:solidFill>
                <a:effectLst>
                  <a:glow rad="63500">
                    <a:schemeClr val="tx1">
                      <a:alpha val="30000"/>
                    </a:schemeClr>
                  </a:glow>
                </a:effectLst>
              </a:rPr>
              <a:t>) and “Stretch” courses (EWRT 1A over two quarters) </a:t>
            </a:r>
          </a:p>
          <a:p>
            <a:pPr marL="285750" indent="-285750">
              <a:buFontTx/>
              <a:buChar char="-"/>
            </a:pPr>
            <a:r>
              <a:rPr lang="en-US" sz="1800" b="1" dirty="0">
                <a:solidFill>
                  <a:schemeClr val="bg1"/>
                </a:solidFill>
                <a:effectLst>
                  <a:glow rad="63500">
                    <a:schemeClr val="tx1">
                      <a:alpha val="30000"/>
                    </a:schemeClr>
                  </a:glow>
                </a:effectLst>
              </a:rPr>
              <a:t>Reduced Basic Skills Reading sections from 107 sections in 2017-18 to zero in fall 2019</a:t>
            </a:r>
          </a:p>
          <a:p>
            <a:pPr marL="285750" indent="-285750">
              <a:buFontTx/>
              <a:buChar char="-"/>
            </a:pPr>
            <a:r>
              <a:rPr lang="en-US" sz="1800" b="1" dirty="0">
                <a:solidFill>
                  <a:schemeClr val="bg1"/>
                </a:solidFill>
                <a:effectLst>
                  <a:glow rad="63500">
                    <a:schemeClr val="tx1">
                      <a:alpha val="30000"/>
                    </a:schemeClr>
                  </a:glow>
                </a:effectLst>
              </a:rPr>
              <a:t>Reduced Basic Skills EWRT sections from 104 sections in 2017-18 to one in fall 2019 </a:t>
            </a:r>
          </a:p>
          <a:p>
            <a:pPr marL="642366" lvl="1" indent="-285750">
              <a:buFontTx/>
              <a:buChar char="-"/>
            </a:pPr>
            <a:endParaRPr lang="en-US" sz="1800" b="1" dirty="0">
              <a:solidFill>
                <a:schemeClr val="bg1"/>
              </a:solidFill>
              <a:effectLst>
                <a:glow rad="63500">
                  <a:schemeClr val="tx1">
                    <a:alpha val="30000"/>
                  </a:schemeClr>
                </a:glow>
              </a:effectLst>
            </a:endParaRPr>
          </a:p>
          <a:p>
            <a:pPr marL="642366" lvl="1" indent="-285750">
              <a:buFontTx/>
              <a:buChar char="-"/>
            </a:pPr>
            <a:endParaRPr lang="en-US" sz="1800" b="1" dirty="0">
              <a:solidFill>
                <a:schemeClr val="bg1"/>
              </a:solidFill>
              <a:effectLst>
                <a:glow rad="63500">
                  <a:schemeClr val="tx1">
                    <a:alpha val="30000"/>
                  </a:schemeClr>
                </a:glow>
              </a:effectLst>
            </a:endParaRPr>
          </a:p>
        </p:txBody>
      </p:sp>
      <p:sp>
        <p:nvSpPr>
          <p:cNvPr id="3" name="TextBox 2"/>
          <p:cNvSpPr txBox="1"/>
          <p:nvPr/>
        </p:nvSpPr>
        <p:spPr>
          <a:xfrm>
            <a:off x="2810136" y="261142"/>
            <a:ext cx="4106445" cy="369332"/>
          </a:xfrm>
          <a:prstGeom prst="rect">
            <a:avLst/>
          </a:prstGeom>
          <a:noFill/>
        </p:spPr>
        <p:txBody>
          <a:bodyPr wrap="none" rtlCol="0">
            <a:spAutoFit/>
          </a:bodyPr>
          <a:lstStyle/>
          <a:p>
            <a:r>
              <a:rPr lang="en-US" sz="1800" b="1" dirty="0">
                <a:solidFill>
                  <a:schemeClr val="bg1"/>
                </a:solidFill>
                <a:effectLst>
                  <a:glow rad="63500">
                    <a:schemeClr val="tx1">
                      <a:alpha val="30000"/>
                    </a:schemeClr>
                  </a:glow>
                </a:effectLst>
              </a:rPr>
              <a:t>2018-19 Pilot Phase for Math and English</a:t>
            </a:r>
          </a:p>
        </p:txBody>
      </p:sp>
    </p:spTree>
    <p:extLst>
      <p:ext uri="{BB962C8B-B14F-4D97-AF65-F5344CB8AC3E}">
        <p14:creationId xmlns:p14="http://schemas.microsoft.com/office/powerpoint/2010/main" val="3964133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0A4EE-8836-2A45-9761-3138F7D7447A}"/>
              </a:ext>
            </a:extLst>
          </p:cNvPr>
          <p:cNvSpPr>
            <a:spLocks noGrp="1"/>
          </p:cNvSpPr>
          <p:nvPr>
            <p:ph type="title"/>
          </p:nvPr>
        </p:nvSpPr>
        <p:spPr>
          <a:xfrm>
            <a:off x="3355731" y="1"/>
            <a:ext cx="3529623" cy="833717"/>
          </a:xfrm>
        </p:spPr>
        <p:txBody>
          <a:bodyPr>
            <a:normAutofit/>
          </a:bodyPr>
          <a:lstStyle/>
          <a:p>
            <a:r>
              <a:rPr lang="en-US" sz="1800" dirty="0">
                <a:effectLst>
                  <a:glow rad="63500">
                    <a:schemeClr val="tx1">
                      <a:alpha val="30000"/>
                    </a:schemeClr>
                  </a:glow>
                </a:effectLst>
                <a:latin typeface="+mn-lt"/>
                <a:ea typeface="+mn-ea"/>
                <a:cs typeface="+mn-cs"/>
              </a:rPr>
              <a:t>Faculty Training and Support</a:t>
            </a:r>
          </a:p>
        </p:txBody>
      </p:sp>
      <p:sp>
        <p:nvSpPr>
          <p:cNvPr id="3" name="Content Placeholder 2">
            <a:extLst>
              <a:ext uri="{FF2B5EF4-FFF2-40B4-BE49-F238E27FC236}">
                <a16:creationId xmlns:a16="http://schemas.microsoft.com/office/drawing/2014/main" id="{25E063A3-BDBB-0D44-850C-22D32338A4D9}"/>
              </a:ext>
            </a:extLst>
          </p:cNvPr>
          <p:cNvSpPr>
            <a:spLocks noGrp="1"/>
          </p:cNvSpPr>
          <p:nvPr>
            <p:ph idx="1"/>
          </p:nvPr>
        </p:nvSpPr>
        <p:spPr>
          <a:xfrm>
            <a:off x="83872" y="1092200"/>
            <a:ext cx="8721969" cy="4622800"/>
          </a:xfrm>
        </p:spPr>
        <p:txBody>
          <a:bodyPr>
            <a:normAutofit/>
          </a:bodyPr>
          <a:lstStyle/>
          <a:p>
            <a:pPr marL="285750" indent="-285750">
              <a:buFont typeface="Arial" panose="020B0604020202020204" pitchFamily="34" charset="0"/>
              <a:buChar char="•"/>
            </a:pPr>
            <a:r>
              <a:rPr lang="en-US" sz="1800" b="1" dirty="0">
                <a:solidFill>
                  <a:schemeClr val="bg1"/>
                </a:solidFill>
                <a:effectLst>
                  <a:glow rad="63500">
                    <a:schemeClr val="tx1">
                      <a:alpha val="30000"/>
                    </a:schemeClr>
                  </a:glow>
                </a:effectLst>
              </a:rPr>
              <a:t>The annual </a:t>
            </a:r>
            <a:r>
              <a:rPr lang="en-US" sz="1800" b="1" dirty="0" err="1">
                <a:solidFill>
                  <a:schemeClr val="bg1"/>
                </a:solidFill>
                <a:effectLst>
                  <a:glow rad="63500">
                    <a:schemeClr val="tx1">
                      <a:alpha val="30000"/>
                    </a:schemeClr>
                  </a:glow>
                </a:effectLst>
              </a:rPr>
              <a:t>LinC</a:t>
            </a:r>
            <a:r>
              <a:rPr lang="en-US" sz="1800" b="1" dirty="0">
                <a:solidFill>
                  <a:schemeClr val="bg1"/>
                </a:solidFill>
                <a:effectLst>
                  <a:glow rad="63500">
                    <a:schemeClr val="tx1">
                      <a:alpha val="30000"/>
                    </a:schemeClr>
                  </a:glow>
                </a:effectLst>
              </a:rPr>
              <a:t> (Learning in Communities) workshop held in summer 2019 provided an opportunity  to share ideas, inspiring books, curriculum and activities </a:t>
            </a:r>
            <a:r>
              <a:rPr lang="mr-IN" sz="1800" b="1" dirty="0">
                <a:solidFill>
                  <a:schemeClr val="bg1"/>
                </a:solidFill>
                <a:effectLst>
                  <a:glow rad="63500">
                    <a:schemeClr val="tx1">
                      <a:alpha val="30000"/>
                    </a:schemeClr>
                  </a:glow>
                </a:effectLst>
              </a:rPr>
              <a:t>–</a:t>
            </a:r>
            <a:r>
              <a:rPr lang="en-US" sz="1800" b="1" dirty="0">
                <a:solidFill>
                  <a:schemeClr val="bg1"/>
                </a:solidFill>
                <a:effectLst>
                  <a:glow rad="63500">
                    <a:schemeClr val="tx1">
                      <a:alpha val="30000"/>
                    </a:schemeClr>
                  </a:glow>
                </a:effectLst>
              </a:rPr>
              <a:t> and to focus on both the students as well as new EWRT 1A “Bundled” and “Stretch” courses. </a:t>
            </a:r>
          </a:p>
          <a:p>
            <a:pPr marL="285750" indent="-285750">
              <a:buFont typeface="Arial" panose="020B0604020202020204" pitchFamily="34" charset="0"/>
              <a:buChar char="•"/>
            </a:pPr>
            <a:r>
              <a:rPr lang="en-US" sz="1800" b="1" dirty="0">
                <a:solidFill>
                  <a:schemeClr val="bg1"/>
                </a:solidFill>
                <a:effectLst>
                  <a:glow rad="63500">
                    <a:schemeClr val="tx1">
                      <a:alpha val="30000"/>
                    </a:schemeClr>
                  </a:glow>
                </a:effectLst>
              </a:rPr>
              <a:t>The workshop theme was: </a:t>
            </a:r>
            <a:r>
              <a:rPr lang="en-US" sz="1800" b="1" u="sng" dirty="0">
                <a:solidFill>
                  <a:schemeClr val="bg1"/>
                </a:solidFill>
                <a:effectLst>
                  <a:glow rad="63500">
                    <a:schemeClr val="tx1">
                      <a:alpha val="30000"/>
                    </a:schemeClr>
                  </a:glow>
                </a:effectLst>
              </a:rPr>
              <a:t>Reflection and Resiliency: Rocketing our Students to Success</a:t>
            </a:r>
          </a:p>
          <a:p>
            <a:pPr marL="285750" indent="-285750">
              <a:buFont typeface="Arial" panose="020B0604020202020204" pitchFamily="34" charset="0"/>
              <a:buChar char="•"/>
            </a:pPr>
            <a:r>
              <a:rPr lang="en-US" sz="1800" b="1" dirty="0">
                <a:solidFill>
                  <a:schemeClr val="bg1"/>
                </a:solidFill>
                <a:effectLst>
                  <a:glow rad="63500">
                    <a:schemeClr val="tx1">
                      <a:alpha val="30000"/>
                    </a:schemeClr>
                  </a:glow>
                </a:effectLst>
              </a:rPr>
              <a:t>Elements included</a:t>
            </a:r>
          </a:p>
          <a:p>
            <a:pPr marL="1143000" lvl="2" indent="-285750"/>
            <a:r>
              <a:rPr lang="en-US" sz="1800" b="1" dirty="0">
                <a:solidFill>
                  <a:schemeClr val="bg1"/>
                </a:solidFill>
                <a:effectLst>
                  <a:glow rad="63500">
                    <a:schemeClr val="tx1">
                      <a:alpha val="30000"/>
                    </a:schemeClr>
                  </a:glow>
                </a:effectLst>
              </a:rPr>
              <a:t>Boost with Best Practices</a:t>
            </a:r>
          </a:p>
          <a:p>
            <a:pPr marL="1143000" lvl="2" indent="-285750"/>
            <a:r>
              <a:rPr lang="en-US" sz="1800" b="1" dirty="0">
                <a:solidFill>
                  <a:schemeClr val="bg1"/>
                </a:solidFill>
                <a:effectLst>
                  <a:glow rad="63500">
                    <a:schemeClr val="tx1">
                      <a:alpha val="30000"/>
                    </a:schemeClr>
                  </a:glow>
                </a:effectLst>
              </a:rPr>
              <a:t>Soar with Scaffolding</a:t>
            </a:r>
          </a:p>
          <a:p>
            <a:pPr marL="1143000" lvl="2" indent="-285750"/>
            <a:r>
              <a:rPr lang="en-US" sz="1800" b="1" dirty="0">
                <a:solidFill>
                  <a:schemeClr val="bg1"/>
                </a:solidFill>
                <a:effectLst>
                  <a:glow rad="63500">
                    <a:schemeClr val="tx1">
                      <a:alpha val="30000"/>
                    </a:schemeClr>
                  </a:glow>
                </a:effectLst>
              </a:rPr>
              <a:t>Lift Off with Feedback</a:t>
            </a:r>
          </a:p>
          <a:p>
            <a:pPr marL="1143000" lvl="2" indent="-285750"/>
            <a:r>
              <a:rPr lang="en-US" sz="1800" b="1" dirty="0">
                <a:solidFill>
                  <a:schemeClr val="bg1"/>
                </a:solidFill>
                <a:effectLst>
                  <a:glow rad="63500">
                    <a:schemeClr val="tx1">
                      <a:alpha val="30000"/>
                    </a:schemeClr>
                  </a:glow>
                </a:effectLst>
              </a:rPr>
              <a:t>Fire Up Your Students’ Success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1705" y="2402391"/>
            <a:ext cx="4305648" cy="3113530"/>
          </a:xfrm>
          <a:prstGeom prst="rect">
            <a:avLst/>
          </a:prstGeom>
        </p:spPr>
      </p:pic>
    </p:spTree>
    <p:extLst>
      <p:ext uri="{BB962C8B-B14F-4D97-AF65-F5344CB8AC3E}">
        <p14:creationId xmlns:p14="http://schemas.microsoft.com/office/powerpoint/2010/main" val="863072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5A9847-BBA9-2A40-93FB-5CE34BDF9C07}"/>
              </a:ext>
            </a:extLst>
          </p:cNvPr>
          <p:cNvSpPr>
            <a:spLocks noGrp="1"/>
          </p:cNvSpPr>
          <p:nvPr>
            <p:ph idx="1"/>
          </p:nvPr>
        </p:nvSpPr>
        <p:spPr>
          <a:xfrm>
            <a:off x="447431" y="1201616"/>
            <a:ext cx="8305800" cy="4622800"/>
          </a:xfrm>
        </p:spPr>
        <p:txBody>
          <a:bodyPr/>
          <a:lstStyle/>
          <a:p>
            <a:r>
              <a:rPr lang="en-US" sz="1800" b="1" dirty="0">
                <a:solidFill>
                  <a:schemeClr val="bg1"/>
                </a:solidFill>
                <a:effectLst>
                  <a:glow rad="63500">
                    <a:schemeClr val="tx1">
                      <a:alpha val="30000"/>
                    </a:schemeClr>
                  </a:glow>
                </a:effectLst>
              </a:rPr>
              <a:t>PAGE Meetings</a:t>
            </a:r>
          </a:p>
          <a:p>
            <a:pPr marL="285750" indent="-285750">
              <a:buFont typeface="Arial" panose="020B0604020202020204" pitchFamily="34" charset="0"/>
              <a:buChar char="•"/>
            </a:pPr>
            <a:r>
              <a:rPr lang="en-US" sz="1800" b="1" dirty="0">
                <a:solidFill>
                  <a:schemeClr val="bg1"/>
                </a:solidFill>
                <a:effectLst>
                  <a:glow rad="63500">
                    <a:schemeClr val="tx1">
                      <a:alpha val="30000"/>
                    </a:schemeClr>
                  </a:glow>
                </a:effectLst>
              </a:rPr>
              <a:t>Monthly meetings for faculty members to discuss heartwarming moments of teaching as well as challenges, scheduling issues and plans for course offerings.</a:t>
            </a:r>
          </a:p>
          <a:p>
            <a:endParaRPr lang="en-US" sz="1800" b="1" dirty="0">
              <a:solidFill>
                <a:schemeClr val="bg1"/>
              </a:solidFill>
              <a:effectLst>
                <a:glow rad="63500">
                  <a:schemeClr val="tx1">
                    <a:alpha val="30000"/>
                  </a:schemeClr>
                </a:glow>
              </a:effectLst>
            </a:endParaRPr>
          </a:p>
          <a:p>
            <a:r>
              <a:rPr lang="en-US" sz="1800" b="1" dirty="0">
                <a:solidFill>
                  <a:schemeClr val="bg1"/>
                </a:solidFill>
                <a:effectLst>
                  <a:glow rad="63500">
                    <a:schemeClr val="tx1">
                      <a:alpha val="30000"/>
                    </a:schemeClr>
                  </a:glow>
                </a:effectLst>
              </a:rPr>
              <a:t>Brown Bag Lunches</a:t>
            </a:r>
          </a:p>
          <a:p>
            <a:pPr marL="285750" indent="-285750">
              <a:buFont typeface="Arial" panose="020B0604020202020204" pitchFamily="34" charset="0"/>
              <a:buChar char="•"/>
            </a:pPr>
            <a:r>
              <a:rPr lang="en-US" sz="1800" b="1" dirty="0">
                <a:solidFill>
                  <a:schemeClr val="bg1"/>
                </a:solidFill>
                <a:effectLst>
                  <a:glow rad="63500">
                    <a:schemeClr val="tx1">
                      <a:alpha val="30000"/>
                    </a:schemeClr>
                  </a:glow>
                </a:effectLst>
              </a:rPr>
              <a:t>Instructor Becky Roberts leads weekly meetings for “Bundled” and “Stretch” course faculty</a:t>
            </a:r>
          </a:p>
          <a:p>
            <a:pPr marL="285750" indent="-285750">
              <a:buFont typeface="Arial" panose="020B0604020202020204" pitchFamily="34" charset="0"/>
              <a:buChar char="•"/>
            </a:pPr>
            <a:r>
              <a:rPr lang="en-US" sz="1800" b="1" dirty="0">
                <a:solidFill>
                  <a:schemeClr val="bg1"/>
                </a:solidFill>
                <a:effectLst>
                  <a:glow rad="63500">
                    <a:schemeClr val="tx1">
                      <a:alpha val="30000"/>
                    </a:schemeClr>
                  </a:glow>
                </a:effectLst>
              </a:rPr>
              <a:t>Agenda items include: </a:t>
            </a:r>
          </a:p>
          <a:p>
            <a:pPr marL="800100" lvl="1" indent="-285750">
              <a:buFont typeface="Arial" panose="020B0604020202020204" pitchFamily="34" charset="0"/>
              <a:buChar char="•"/>
            </a:pPr>
            <a:r>
              <a:rPr lang="en-US" b="1" dirty="0">
                <a:solidFill>
                  <a:schemeClr val="bg1"/>
                </a:solidFill>
                <a:effectLst>
                  <a:glow rad="63500">
                    <a:schemeClr val="tx1">
                      <a:alpha val="30000"/>
                    </a:schemeClr>
                  </a:glow>
                </a:effectLst>
              </a:rPr>
              <a:t>Our first assignments: What went well and what would we change?</a:t>
            </a:r>
          </a:p>
          <a:p>
            <a:pPr marL="800100" lvl="1" indent="-285750">
              <a:buFont typeface="Arial" panose="020B0604020202020204" pitchFamily="34" charset="0"/>
              <a:buChar char="•"/>
            </a:pPr>
            <a:r>
              <a:rPr lang="en-US" b="1" dirty="0">
                <a:solidFill>
                  <a:schemeClr val="bg1"/>
                </a:solidFill>
                <a:effectLst>
                  <a:glow rad="63500">
                    <a:schemeClr val="tx1">
                      <a:alpha val="30000"/>
                    </a:schemeClr>
                  </a:glow>
                </a:effectLst>
              </a:rPr>
              <a:t>Where do students need more support?</a:t>
            </a:r>
          </a:p>
          <a:p>
            <a:pPr marL="800100" lvl="1" indent="-285750">
              <a:buFont typeface="Arial" panose="020B0604020202020204" pitchFamily="34" charset="0"/>
              <a:buChar char="•"/>
            </a:pPr>
            <a:endParaRPr lang="en-US" sz="1300" b="1" dirty="0">
              <a:solidFill>
                <a:schemeClr val="bg1"/>
              </a:solidFill>
              <a:effectLst>
                <a:glow rad="63500">
                  <a:schemeClr val="tx1">
                    <a:alpha val="30000"/>
                  </a:schemeClr>
                </a:glow>
              </a:effectLst>
            </a:endParaRPr>
          </a:p>
          <a:p>
            <a:endParaRPr lang="en-US" dirty="0"/>
          </a:p>
        </p:txBody>
      </p:sp>
      <p:sp>
        <p:nvSpPr>
          <p:cNvPr id="5" name="Title 1">
            <a:extLst>
              <a:ext uri="{FF2B5EF4-FFF2-40B4-BE49-F238E27FC236}">
                <a16:creationId xmlns:a16="http://schemas.microsoft.com/office/drawing/2014/main" id="{B680A4EE-8836-2A45-9761-3138F7D7447A}"/>
              </a:ext>
            </a:extLst>
          </p:cNvPr>
          <p:cNvSpPr>
            <a:spLocks noGrp="1"/>
          </p:cNvSpPr>
          <p:nvPr>
            <p:ph type="title"/>
          </p:nvPr>
        </p:nvSpPr>
        <p:spPr>
          <a:xfrm>
            <a:off x="3355731" y="1"/>
            <a:ext cx="3529623" cy="833717"/>
          </a:xfrm>
        </p:spPr>
        <p:txBody>
          <a:bodyPr>
            <a:normAutofit/>
          </a:bodyPr>
          <a:lstStyle/>
          <a:p>
            <a:r>
              <a:rPr lang="en-US" sz="1800" dirty="0">
                <a:effectLst>
                  <a:glow rad="63500">
                    <a:schemeClr val="tx1">
                      <a:alpha val="30000"/>
                    </a:schemeClr>
                  </a:glow>
                </a:effectLst>
                <a:latin typeface="+mn-lt"/>
                <a:ea typeface="+mn-ea"/>
                <a:cs typeface="+mn-cs"/>
              </a:rPr>
              <a:t>Faculty Training and Support</a:t>
            </a:r>
          </a:p>
        </p:txBody>
      </p:sp>
    </p:spTree>
    <p:extLst>
      <p:ext uri="{BB962C8B-B14F-4D97-AF65-F5344CB8AC3E}">
        <p14:creationId xmlns:p14="http://schemas.microsoft.com/office/powerpoint/2010/main" val="3125379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9AC7B-22A0-C748-A07D-1F1662725A07}"/>
              </a:ext>
            </a:extLst>
          </p:cNvPr>
          <p:cNvSpPr>
            <a:spLocks noGrp="1"/>
          </p:cNvSpPr>
          <p:nvPr>
            <p:ph type="title"/>
          </p:nvPr>
        </p:nvSpPr>
        <p:spPr>
          <a:xfrm>
            <a:off x="4051300" y="1"/>
            <a:ext cx="1435100" cy="833717"/>
          </a:xfrm>
        </p:spPr>
        <p:txBody>
          <a:bodyPr>
            <a:normAutofit/>
          </a:bodyPr>
          <a:lstStyle/>
          <a:p>
            <a:r>
              <a:rPr lang="en-US" sz="1800" dirty="0">
                <a:effectLst>
                  <a:glow rad="63500">
                    <a:schemeClr val="tx1">
                      <a:alpha val="30000"/>
                    </a:schemeClr>
                  </a:glow>
                </a:effectLst>
                <a:latin typeface="+mn-lt"/>
                <a:ea typeface="+mn-ea"/>
                <a:cs typeface="+mn-cs"/>
              </a:rPr>
              <a:t>Portfolios</a:t>
            </a:r>
          </a:p>
        </p:txBody>
      </p:sp>
      <p:sp>
        <p:nvSpPr>
          <p:cNvPr id="3" name="Content Placeholder 2">
            <a:extLst>
              <a:ext uri="{FF2B5EF4-FFF2-40B4-BE49-F238E27FC236}">
                <a16:creationId xmlns:a16="http://schemas.microsoft.com/office/drawing/2014/main" id="{1AD305CE-A41E-924B-B7F2-454ABB1FBE81}"/>
              </a:ext>
            </a:extLst>
          </p:cNvPr>
          <p:cNvSpPr>
            <a:spLocks noGrp="1"/>
          </p:cNvSpPr>
          <p:nvPr>
            <p:ph idx="1"/>
          </p:nvPr>
        </p:nvSpPr>
        <p:spPr>
          <a:xfrm>
            <a:off x="298938" y="1230924"/>
            <a:ext cx="8305800" cy="4622800"/>
          </a:xfrm>
        </p:spPr>
        <p:txBody>
          <a:bodyPr>
            <a:normAutofit/>
          </a:bodyPr>
          <a:lstStyle/>
          <a:p>
            <a:pPr marL="285750" indent="-285750">
              <a:buFont typeface="Arial" panose="020B0604020202020204" pitchFamily="34" charset="0"/>
              <a:buChar char="•"/>
            </a:pPr>
            <a:r>
              <a:rPr lang="en-US" sz="1800" b="1" dirty="0">
                <a:solidFill>
                  <a:schemeClr val="bg1"/>
                </a:solidFill>
                <a:effectLst>
                  <a:glow rad="63500">
                    <a:schemeClr val="tx1">
                      <a:alpha val="30000"/>
                    </a:schemeClr>
                  </a:glow>
                </a:effectLst>
              </a:rPr>
              <a:t>English faculty member Brian Malone developed new portfolio expectations for EWRT 1A “Bundled” and “Stretch” courses.  </a:t>
            </a:r>
          </a:p>
          <a:p>
            <a:pPr marL="800100" lvl="1" indent="-285750">
              <a:buFont typeface="Arial" panose="020B0604020202020204" pitchFamily="34" charset="0"/>
              <a:buChar char="•"/>
            </a:pPr>
            <a:r>
              <a:rPr lang="en-US" b="1" dirty="0">
                <a:solidFill>
                  <a:schemeClr val="bg1"/>
                </a:solidFill>
                <a:effectLst>
                  <a:glow rad="63500">
                    <a:schemeClr val="tx1">
                      <a:alpha val="30000"/>
                    </a:schemeClr>
                  </a:glow>
                </a:effectLst>
              </a:rPr>
              <a:t>This is a work in progress that has drawn much faculty collaboration.</a:t>
            </a:r>
          </a:p>
          <a:p>
            <a:pPr marL="285750" indent="-285750">
              <a:buFont typeface="Arial" panose="020B0604020202020204" pitchFamily="34" charset="0"/>
              <a:buChar char="•"/>
            </a:pPr>
            <a:r>
              <a:rPr lang="en-US" sz="1800" b="1" dirty="0">
                <a:solidFill>
                  <a:schemeClr val="bg1"/>
                </a:solidFill>
                <a:effectLst>
                  <a:glow rad="63500">
                    <a:schemeClr val="tx1">
                      <a:alpha val="30000"/>
                    </a:schemeClr>
                  </a:glow>
                </a:effectLst>
              </a:rPr>
              <a:t>Faculty members engaged in several workshops to discuss expectations and contents of portfolio.</a:t>
            </a:r>
          </a:p>
          <a:p>
            <a:pPr marL="285750" indent="-285750">
              <a:buFont typeface="Arial" panose="020B0604020202020204" pitchFamily="34" charset="0"/>
              <a:buChar char="•"/>
            </a:pPr>
            <a:r>
              <a:rPr lang="en-US" sz="1800" b="1" dirty="0">
                <a:solidFill>
                  <a:schemeClr val="bg1"/>
                </a:solidFill>
                <a:effectLst>
                  <a:glow rad="63500">
                    <a:schemeClr val="tx1">
                      <a:alpha val="30000"/>
                    </a:schemeClr>
                  </a:glow>
                </a:effectLst>
              </a:rPr>
              <a:t>Faculty members participated in norming sessions to ensure expectations are aligned.</a:t>
            </a:r>
          </a:p>
          <a:p>
            <a:pPr marL="285750" indent="-285750">
              <a:buFont typeface="Arial" panose="020B0604020202020204" pitchFamily="34" charset="0"/>
              <a:buChar char="•"/>
            </a:pPr>
            <a:r>
              <a:rPr lang="en-US" sz="1800" b="1" dirty="0">
                <a:solidFill>
                  <a:schemeClr val="bg1"/>
                </a:solidFill>
                <a:effectLst>
                  <a:glow rad="63500">
                    <a:schemeClr val="tx1">
                      <a:alpha val="30000"/>
                    </a:schemeClr>
                  </a:glow>
                </a:effectLst>
              </a:rPr>
              <a:t>All faculty members teaching “Bundled” or “Stretch” EWRT 1A participate in the portfolio reading at the end of the quarter, share essay prompts and read student portfolios to determine readiness for EWRT 2.  </a:t>
            </a:r>
          </a:p>
        </p:txBody>
      </p:sp>
    </p:spTree>
    <p:extLst>
      <p:ext uri="{BB962C8B-B14F-4D97-AF65-F5344CB8AC3E}">
        <p14:creationId xmlns:p14="http://schemas.microsoft.com/office/powerpoint/2010/main" val="1990407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9AC7B-22A0-C748-A07D-1F1662725A07}"/>
              </a:ext>
            </a:extLst>
          </p:cNvPr>
          <p:cNvSpPr>
            <a:spLocks noGrp="1"/>
          </p:cNvSpPr>
          <p:nvPr>
            <p:ph type="title"/>
          </p:nvPr>
        </p:nvSpPr>
        <p:spPr>
          <a:xfrm>
            <a:off x="2672861" y="1"/>
            <a:ext cx="3133969" cy="833717"/>
          </a:xfrm>
        </p:spPr>
        <p:txBody>
          <a:bodyPr>
            <a:normAutofit/>
          </a:bodyPr>
          <a:lstStyle/>
          <a:p>
            <a:r>
              <a:rPr lang="en-US" sz="1800" dirty="0">
                <a:effectLst>
                  <a:glow rad="63500">
                    <a:schemeClr val="tx1">
                      <a:alpha val="30000"/>
                    </a:schemeClr>
                  </a:glow>
                </a:effectLst>
                <a:latin typeface="+mn-lt"/>
                <a:ea typeface="+mn-ea"/>
                <a:cs typeface="+mn-cs"/>
              </a:rPr>
              <a:t>Opportunities and Next Steps</a:t>
            </a:r>
          </a:p>
        </p:txBody>
      </p:sp>
      <p:sp>
        <p:nvSpPr>
          <p:cNvPr id="3" name="Content Placeholder 2">
            <a:extLst>
              <a:ext uri="{FF2B5EF4-FFF2-40B4-BE49-F238E27FC236}">
                <a16:creationId xmlns:a16="http://schemas.microsoft.com/office/drawing/2014/main" id="{1AD305CE-A41E-924B-B7F2-454ABB1FBE81}"/>
              </a:ext>
            </a:extLst>
          </p:cNvPr>
          <p:cNvSpPr>
            <a:spLocks noGrp="1"/>
          </p:cNvSpPr>
          <p:nvPr>
            <p:ph idx="1"/>
          </p:nvPr>
        </p:nvSpPr>
        <p:spPr>
          <a:xfrm>
            <a:off x="209728" y="1113694"/>
            <a:ext cx="5332428" cy="4622800"/>
          </a:xfrm>
        </p:spPr>
        <p:txBody>
          <a:bodyPr>
            <a:normAutofit/>
          </a:bodyPr>
          <a:lstStyle/>
          <a:p>
            <a:pPr marL="342900" lvl="0" indent="-342900" defTabSz="713232">
              <a:lnSpc>
                <a:spcPct val="100000"/>
              </a:lnSpc>
              <a:spcBef>
                <a:spcPts val="0"/>
              </a:spcBef>
              <a:buFont typeface="Arial" panose="020B0604020202020204" pitchFamily="34" charset="0"/>
              <a:buChar char="•"/>
              <a:defRPr/>
            </a:pPr>
            <a:r>
              <a:rPr lang="en-US" sz="2000" b="1" dirty="0">
                <a:solidFill>
                  <a:schemeClr val="bg1"/>
                </a:solidFill>
                <a:effectLst>
                  <a:glow rad="63500">
                    <a:schemeClr val="tx1">
                      <a:alpha val="30000"/>
                    </a:schemeClr>
                  </a:glow>
                </a:effectLst>
              </a:rPr>
              <a:t>Continue to work towards closing equity gaps</a:t>
            </a:r>
          </a:p>
          <a:p>
            <a:pPr marL="342900" lvl="0" indent="-342900" defTabSz="713232">
              <a:lnSpc>
                <a:spcPct val="100000"/>
              </a:lnSpc>
              <a:spcBef>
                <a:spcPts val="0"/>
              </a:spcBef>
              <a:buFont typeface="Arial" panose="020B0604020202020204" pitchFamily="34" charset="0"/>
              <a:buChar char="•"/>
              <a:defRPr/>
            </a:pPr>
            <a:r>
              <a:rPr lang="en-US" sz="2000" b="1" dirty="0">
                <a:solidFill>
                  <a:schemeClr val="bg1"/>
                </a:solidFill>
                <a:effectLst>
                  <a:glow rad="63500">
                    <a:schemeClr val="tx1">
                      <a:alpha val="30000"/>
                    </a:schemeClr>
                  </a:glow>
                </a:effectLst>
              </a:rPr>
              <a:t>Support ESL department with fall 2020 implementation</a:t>
            </a:r>
          </a:p>
          <a:p>
            <a:pPr marL="342900" lvl="0" indent="-342900" defTabSz="713232">
              <a:lnSpc>
                <a:spcPct val="100000"/>
              </a:lnSpc>
              <a:spcBef>
                <a:spcPts val="0"/>
              </a:spcBef>
              <a:buFont typeface="Arial" panose="020B0604020202020204" pitchFamily="34" charset="0"/>
              <a:buChar char="•"/>
              <a:defRPr/>
            </a:pPr>
            <a:r>
              <a:rPr lang="en-US" sz="2000" b="1" dirty="0">
                <a:solidFill>
                  <a:schemeClr val="bg1"/>
                </a:solidFill>
                <a:effectLst>
                  <a:glow rad="63500">
                    <a:schemeClr val="tx1">
                      <a:alpha val="30000"/>
                    </a:schemeClr>
                  </a:glow>
                </a:effectLst>
              </a:rPr>
              <a:t>Continue to evaluate and implement equitable supports</a:t>
            </a:r>
          </a:p>
          <a:p>
            <a:pPr marL="342900" lvl="0" indent="-342900" defTabSz="713232">
              <a:lnSpc>
                <a:spcPct val="100000"/>
              </a:lnSpc>
              <a:spcBef>
                <a:spcPts val="0"/>
              </a:spcBef>
              <a:buFont typeface="Arial" panose="020B0604020202020204" pitchFamily="34" charset="0"/>
              <a:buChar char="•"/>
              <a:defRPr/>
            </a:pPr>
            <a:r>
              <a:rPr lang="en-US" sz="2000" b="1" dirty="0">
                <a:solidFill>
                  <a:schemeClr val="bg1"/>
                </a:solidFill>
                <a:effectLst>
                  <a:glow rad="63500">
                    <a:schemeClr val="tx1">
                      <a:alpha val="30000"/>
                    </a:schemeClr>
                  </a:glow>
                </a:effectLst>
              </a:rPr>
              <a:t>Continue to provide ongoing support and professional development to faculty and staff</a:t>
            </a:r>
          </a:p>
          <a:p>
            <a:pPr marL="342900" lvl="0" indent="-342900" defTabSz="713232">
              <a:lnSpc>
                <a:spcPct val="100000"/>
              </a:lnSpc>
              <a:spcBef>
                <a:spcPts val="0"/>
              </a:spcBef>
              <a:buFont typeface="Arial" panose="020B0604020202020204" pitchFamily="34" charset="0"/>
              <a:buChar char="•"/>
              <a:defRPr/>
            </a:pPr>
            <a:r>
              <a:rPr lang="en-US" sz="2000" b="1" dirty="0">
                <a:solidFill>
                  <a:schemeClr val="bg1"/>
                </a:solidFill>
                <a:effectLst>
                  <a:glow rad="63500">
                    <a:schemeClr val="tx1">
                      <a:alpha val="30000"/>
                    </a:schemeClr>
                  </a:glow>
                </a:effectLst>
              </a:rPr>
              <a:t>Develop a comprehensive qualitative and quantitative research agenda to best understand student outcomes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8213" y="820255"/>
            <a:ext cx="3255787" cy="4916239"/>
          </a:xfrm>
          <a:prstGeom prst="rect">
            <a:avLst/>
          </a:prstGeom>
        </p:spPr>
      </p:pic>
    </p:spTree>
    <p:extLst>
      <p:ext uri="{BB962C8B-B14F-4D97-AF65-F5344CB8AC3E}">
        <p14:creationId xmlns:p14="http://schemas.microsoft.com/office/powerpoint/2010/main" val="3366312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353" y="1397285"/>
            <a:ext cx="7109293" cy="3676520"/>
          </a:xfrm>
          <a:prstGeom prst="rect">
            <a:avLst/>
          </a:prstGeom>
        </p:spPr>
      </p:pic>
      <p:sp>
        <p:nvSpPr>
          <p:cNvPr id="5" name="TextBox 4"/>
          <p:cNvSpPr txBox="1"/>
          <p:nvPr/>
        </p:nvSpPr>
        <p:spPr>
          <a:xfrm>
            <a:off x="6191683" y="1586261"/>
            <a:ext cx="1838901" cy="1446550"/>
          </a:xfrm>
          <a:prstGeom prst="rect">
            <a:avLst/>
          </a:prstGeom>
          <a:noFill/>
        </p:spPr>
        <p:txBody>
          <a:bodyPr wrap="none" rtlCol="0">
            <a:spAutoFit/>
          </a:bodyPr>
          <a:lstStyle/>
          <a:p>
            <a:r>
              <a:rPr lang="en-US" sz="2800" b="1" dirty="0">
                <a:solidFill>
                  <a:schemeClr val="bg1"/>
                </a:solidFill>
                <a:effectLst>
                  <a:glow rad="63500">
                    <a:schemeClr val="tx1">
                      <a:alpha val="30000"/>
                    </a:schemeClr>
                  </a:glow>
                </a:effectLst>
              </a:rPr>
              <a:t>Thank You!</a:t>
            </a:r>
          </a:p>
          <a:p>
            <a:endParaRPr lang="en-US" sz="2400" b="1" dirty="0">
              <a:solidFill>
                <a:schemeClr val="bg1"/>
              </a:solidFill>
              <a:effectLst>
                <a:glow rad="63500">
                  <a:schemeClr val="tx1">
                    <a:alpha val="30000"/>
                  </a:schemeClr>
                </a:glow>
              </a:effectLst>
            </a:endParaRPr>
          </a:p>
          <a:p>
            <a:pPr marL="642366" lvl="1" indent="-285750">
              <a:buFontTx/>
              <a:buChar char="-"/>
            </a:pPr>
            <a:endParaRPr lang="en-US" sz="1800" b="1" dirty="0">
              <a:solidFill>
                <a:schemeClr val="bg1"/>
              </a:solidFill>
              <a:effectLst>
                <a:glow rad="63500">
                  <a:schemeClr val="tx1">
                    <a:alpha val="30000"/>
                  </a:schemeClr>
                </a:glow>
              </a:effectLst>
            </a:endParaRPr>
          </a:p>
          <a:p>
            <a:pPr marL="642366" lvl="1" indent="-285750">
              <a:buFontTx/>
              <a:buChar char="-"/>
            </a:pPr>
            <a:endParaRPr lang="en-US" sz="1800" b="1" dirty="0">
              <a:solidFill>
                <a:schemeClr val="bg1"/>
              </a:solidFill>
              <a:effectLst>
                <a:glow rad="63500">
                  <a:schemeClr val="tx1">
                    <a:alpha val="30000"/>
                  </a:schemeClr>
                </a:glow>
              </a:effectLst>
            </a:endParaRPr>
          </a:p>
        </p:txBody>
      </p:sp>
    </p:spTree>
    <p:extLst>
      <p:ext uri="{BB962C8B-B14F-4D97-AF65-F5344CB8AC3E}">
        <p14:creationId xmlns:p14="http://schemas.microsoft.com/office/powerpoint/2010/main" val="210107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02325" y="230216"/>
            <a:ext cx="2388667" cy="369332"/>
          </a:xfrm>
          <a:prstGeom prst="rect">
            <a:avLst/>
          </a:prstGeom>
          <a:noFill/>
        </p:spPr>
        <p:txBody>
          <a:bodyPr wrap="none" rtlCol="0">
            <a:spAutoFit/>
          </a:bodyPr>
          <a:lstStyle/>
          <a:p>
            <a:r>
              <a:rPr lang="en-US" sz="1800" b="1" dirty="0">
                <a:solidFill>
                  <a:schemeClr val="bg1"/>
                </a:solidFill>
                <a:effectLst>
                  <a:glow rad="63500">
                    <a:schemeClr val="tx1">
                      <a:alpha val="30000"/>
                    </a:schemeClr>
                  </a:glow>
                </a:effectLst>
              </a:rPr>
              <a:t>Access and Enrollment</a:t>
            </a:r>
          </a:p>
        </p:txBody>
      </p:sp>
      <p:graphicFrame>
        <p:nvGraphicFramePr>
          <p:cNvPr id="7" name="Chart 6"/>
          <p:cNvGraphicFramePr>
            <a:graphicFrameLocks/>
          </p:cNvGraphicFramePr>
          <p:nvPr>
            <p:extLst>
              <p:ext uri="{D42A27DB-BD31-4B8C-83A1-F6EECF244321}">
                <p14:modId xmlns:p14="http://schemas.microsoft.com/office/powerpoint/2010/main" val="3782214909"/>
              </p:ext>
            </p:extLst>
          </p:nvPr>
        </p:nvGraphicFramePr>
        <p:xfrm>
          <a:off x="1153777" y="846554"/>
          <a:ext cx="6858000" cy="4645534"/>
        </p:xfrm>
        <a:graphic>
          <a:graphicData uri="http://schemas.openxmlformats.org/drawingml/2006/chart">
            <c:chart xmlns:c="http://schemas.openxmlformats.org/drawingml/2006/chart" xmlns:r="http://schemas.openxmlformats.org/officeDocument/2006/relationships" r:id="rId3"/>
          </a:graphicData>
        </a:graphic>
      </p:graphicFrame>
      <p:sp>
        <p:nvSpPr>
          <p:cNvPr id="8" name="Left Arrow 7"/>
          <p:cNvSpPr/>
          <p:nvPr/>
        </p:nvSpPr>
        <p:spPr>
          <a:xfrm>
            <a:off x="4252823" y="844750"/>
            <a:ext cx="1207698" cy="838919"/>
          </a:xfrm>
          <a:prstGeom prst="leftArrow">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Arial Black" panose="020B0A04020102020204" pitchFamily="34" charset="0"/>
              </a:rPr>
              <a:t>+856 enrollments over prior year</a:t>
            </a:r>
          </a:p>
        </p:txBody>
      </p:sp>
      <p:sp>
        <p:nvSpPr>
          <p:cNvPr id="11" name="Right Arrow 10"/>
          <p:cNvSpPr/>
          <p:nvPr/>
        </p:nvSpPr>
        <p:spPr>
          <a:xfrm>
            <a:off x="5710687" y="1302589"/>
            <a:ext cx="1216323" cy="86571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Arial Black" panose="020B0A04020102020204" pitchFamily="34" charset="0"/>
              </a:rPr>
              <a:t>+1,326 enrollments over prior year </a:t>
            </a:r>
          </a:p>
        </p:txBody>
      </p:sp>
      <p:sp>
        <p:nvSpPr>
          <p:cNvPr id="12" name="TextBox 11"/>
          <p:cNvSpPr txBox="1"/>
          <p:nvPr/>
        </p:nvSpPr>
        <p:spPr>
          <a:xfrm>
            <a:off x="0" y="5484168"/>
            <a:ext cx="5750292" cy="230832"/>
          </a:xfrm>
          <a:prstGeom prst="rect">
            <a:avLst/>
          </a:prstGeom>
          <a:noFill/>
        </p:spPr>
        <p:txBody>
          <a:bodyPr wrap="none" rtlCol="0">
            <a:spAutoFit/>
          </a:bodyPr>
          <a:lstStyle/>
          <a:p>
            <a:r>
              <a:rPr lang="en-US" sz="900" dirty="0"/>
              <a:t>Excludes summer terms. EWRT 1A includes courses linked to LART 20 sections. MATH 10 Includes all MATH 10 sections.</a:t>
            </a:r>
          </a:p>
        </p:txBody>
      </p:sp>
    </p:spTree>
    <p:extLst>
      <p:ext uri="{BB962C8B-B14F-4D97-AF65-F5344CB8AC3E}">
        <p14:creationId xmlns:p14="http://schemas.microsoft.com/office/powerpoint/2010/main" val="23759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94924" y="288787"/>
            <a:ext cx="2412520" cy="369332"/>
          </a:xfrm>
          <a:prstGeom prst="rect">
            <a:avLst/>
          </a:prstGeom>
          <a:noFill/>
        </p:spPr>
        <p:txBody>
          <a:bodyPr wrap="none" rtlCol="0">
            <a:spAutoFit/>
          </a:bodyPr>
          <a:lstStyle/>
          <a:p>
            <a:r>
              <a:rPr lang="en-US" sz="1800" b="1" dirty="0">
                <a:solidFill>
                  <a:schemeClr val="bg1"/>
                </a:solidFill>
                <a:effectLst>
                  <a:glow rad="63500">
                    <a:schemeClr val="tx1">
                      <a:alpha val="30000"/>
                    </a:schemeClr>
                  </a:glow>
                </a:effectLst>
              </a:rPr>
              <a:t>Successful Completions</a:t>
            </a:r>
          </a:p>
        </p:txBody>
      </p:sp>
      <p:sp>
        <p:nvSpPr>
          <p:cNvPr id="6" name="TextBox 5"/>
          <p:cNvSpPr txBox="1"/>
          <p:nvPr/>
        </p:nvSpPr>
        <p:spPr>
          <a:xfrm>
            <a:off x="0" y="5492088"/>
            <a:ext cx="8100257" cy="230832"/>
          </a:xfrm>
          <a:prstGeom prst="rect">
            <a:avLst/>
          </a:prstGeom>
          <a:noFill/>
        </p:spPr>
        <p:txBody>
          <a:bodyPr wrap="none" rtlCol="0">
            <a:spAutoFit/>
          </a:bodyPr>
          <a:lstStyle/>
          <a:p>
            <a:r>
              <a:rPr lang="en-US" sz="900" dirty="0"/>
              <a:t>Excludes summer terms. EWRT 1A includes courses linked to LART250 sections. MATH 10 includes all MATH 10 sections. Successful completion is grade of A, B or C.</a:t>
            </a:r>
          </a:p>
        </p:txBody>
      </p:sp>
      <p:graphicFrame>
        <p:nvGraphicFramePr>
          <p:cNvPr id="9" name="Chart 8"/>
          <p:cNvGraphicFramePr>
            <a:graphicFrameLocks/>
          </p:cNvGraphicFramePr>
          <p:nvPr>
            <p:extLst>
              <p:ext uri="{D42A27DB-BD31-4B8C-83A1-F6EECF244321}">
                <p14:modId xmlns:p14="http://schemas.microsoft.com/office/powerpoint/2010/main" val="483830213"/>
              </p:ext>
            </p:extLst>
          </p:nvPr>
        </p:nvGraphicFramePr>
        <p:xfrm>
          <a:off x="1274547" y="912931"/>
          <a:ext cx="6858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Left Arrow 7"/>
          <p:cNvSpPr/>
          <p:nvPr/>
        </p:nvSpPr>
        <p:spPr>
          <a:xfrm>
            <a:off x="4479260" y="1856233"/>
            <a:ext cx="1207698" cy="1001268"/>
          </a:xfrm>
          <a:prstGeom prst="leftArrow">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Arial Black" panose="020B0A04020102020204" pitchFamily="34" charset="0"/>
              </a:rPr>
              <a:t>+601 additional successful completions</a:t>
            </a:r>
          </a:p>
        </p:txBody>
      </p:sp>
      <p:sp>
        <p:nvSpPr>
          <p:cNvPr id="11" name="Right Arrow 10"/>
          <p:cNvSpPr/>
          <p:nvPr/>
        </p:nvSpPr>
        <p:spPr>
          <a:xfrm>
            <a:off x="5778260" y="2058533"/>
            <a:ext cx="1216323" cy="103019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Arial Black" panose="020B0A04020102020204" pitchFamily="34" charset="0"/>
              </a:rPr>
              <a:t>+667 additional successful completions </a:t>
            </a:r>
          </a:p>
        </p:txBody>
      </p:sp>
    </p:spTree>
    <p:extLst>
      <p:ext uri="{BB962C8B-B14F-4D97-AF65-F5344CB8AC3E}">
        <p14:creationId xmlns:p14="http://schemas.microsoft.com/office/powerpoint/2010/main" val="76119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97283" y="96104"/>
            <a:ext cx="3549433" cy="646331"/>
          </a:xfrm>
          <a:prstGeom prst="rect">
            <a:avLst/>
          </a:prstGeom>
          <a:noFill/>
        </p:spPr>
        <p:txBody>
          <a:bodyPr wrap="none" rtlCol="0">
            <a:spAutoFit/>
          </a:bodyPr>
          <a:lstStyle/>
          <a:p>
            <a:r>
              <a:rPr lang="en-US" sz="1800" b="1" dirty="0">
                <a:solidFill>
                  <a:schemeClr val="bg1"/>
                </a:solidFill>
                <a:effectLst>
                  <a:glow rad="63500">
                    <a:schemeClr val="tx1">
                      <a:alpha val="30000"/>
                    </a:schemeClr>
                  </a:glow>
                </a:effectLst>
              </a:rPr>
              <a:t>Additional Enrollments by Ethnicity</a:t>
            </a:r>
          </a:p>
          <a:p>
            <a:r>
              <a:rPr lang="en-US" sz="1800" b="1" dirty="0">
                <a:solidFill>
                  <a:schemeClr val="bg1"/>
                </a:solidFill>
                <a:effectLst>
                  <a:glow rad="63500">
                    <a:schemeClr val="tx1">
                      <a:alpha val="30000"/>
                    </a:schemeClr>
                  </a:glow>
                </a:effectLst>
              </a:rPr>
              <a:t>Comparing 2017-18 to 2018-19</a:t>
            </a:r>
          </a:p>
        </p:txBody>
      </p:sp>
      <p:sp>
        <p:nvSpPr>
          <p:cNvPr id="13" name="TextBox 12"/>
          <p:cNvSpPr txBox="1"/>
          <p:nvPr/>
        </p:nvSpPr>
        <p:spPr>
          <a:xfrm>
            <a:off x="0" y="5492088"/>
            <a:ext cx="9144977" cy="230832"/>
          </a:xfrm>
          <a:prstGeom prst="rect">
            <a:avLst/>
          </a:prstGeom>
          <a:noFill/>
        </p:spPr>
        <p:txBody>
          <a:bodyPr wrap="none" rtlCol="0">
            <a:spAutoFit/>
          </a:bodyPr>
          <a:lstStyle/>
          <a:p>
            <a:r>
              <a:rPr lang="en-US" sz="900" dirty="0"/>
              <a:t>Excludes summer terms. EWRT 1A includes courses linked to LART 250 sections. MATH 10 Includes all sections of MATH10. Native American, Pacific Islander, </a:t>
            </a:r>
            <a:r>
              <a:rPr lang="en-US" sz="900" dirty="0" err="1"/>
              <a:t>Filipinx</a:t>
            </a:r>
            <a:r>
              <a:rPr lang="en-US" sz="900" dirty="0"/>
              <a:t>, and Unknown not plotted. </a:t>
            </a:r>
          </a:p>
        </p:txBody>
      </p:sp>
      <p:graphicFrame>
        <p:nvGraphicFramePr>
          <p:cNvPr id="14" name="Chart 13"/>
          <p:cNvGraphicFramePr>
            <a:graphicFrameLocks/>
          </p:cNvGraphicFramePr>
          <p:nvPr>
            <p:extLst>
              <p:ext uri="{D42A27DB-BD31-4B8C-83A1-F6EECF244321}">
                <p14:modId xmlns:p14="http://schemas.microsoft.com/office/powerpoint/2010/main" val="2232341588"/>
              </p:ext>
            </p:extLst>
          </p:nvPr>
        </p:nvGraphicFramePr>
        <p:xfrm>
          <a:off x="1143000" y="897228"/>
          <a:ext cx="6858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1631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74840" y="141163"/>
            <a:ext cx="4684167" cy="646331"/>
          </a:xfrm>
          <a:prstGeom prst="rect">
            <a:avLst/>
          </a:prstGeom>
          <a:noFill/>
        </p:spPr>
        <p:txBody>
          <a:bodyPr wrap="none" rtlCol="0">
            <a:spAutoFit/>
          </a:bodyPr>
          <a:lstStyle/>
          <a:p>
            <a:r>
              <a:rPr lang="en-US" sz="1800" b="1" dirty="0">
                <a:solidFill>
                  <a:schemeClr val="bg1"/>
                </a:solidFill>
                <a:effectLst>
                  <a:glow rad="63500">
                    <a:schemeClr val="tx1">
                      <a:alpha val="30000"/>
                    </a:schemeClr>
                  </a:glow>
                </a:effectLst>
              </a:rPr>
              <a:t>Additional Successful Completions by Ethnicity </a:t>
            </a:r>
          </a:p>
          <a:p>
            <a:r>
              <a:rPr lang="en-US" sz="1800" b="1" dirty="0">
                <a:solidFill>
                  <a:schemeClr val="bg1"/>
                </a:solidFill>
                <a:effectLst>
                  <a:glow rad="63500">
                    <a:schemeClr val="tx1">
                      <a:alpha val="30000"/>
                    </a:schemeClr>
                  </a:glow>
                </a:effectLst>
              </a:rPr>
              <a:t>Comparing 2017-18 to 2018-19</a:t>
            </a:r>
          </a:p>
        </p:txBody>
      </p:sp>
      <p:sp>
        <p:nvSpPr>
          <p:cNvPr id="13" name="TextBox 12"/>
          <p:cNvSpPr txBox="1"/>
          <p:nvPr/>
        </p:nvSpPr>
        <p:spPr>
          <a:xfrm>
            <a:off x="0" y="5492088"/>
            <a:ext cx="9144977" cy="230832"/>
          </a:xfrm>
          <a:prstGeom prst="rect">
            <a:avLst/>
          </a:prstGeom>
          <a:noFill/>
        </p:spPr>
        <p:txBody>
          <a:bodyPr wrap="none" rtlCol="0">
            <a:spAutoFit/>
          </a:bodyPr>
          <a:lstStyle/>
          <a:p>
            <a:r>
              <a:rPr lang="en-US" sz="900" dirty="0"/>
              <a:t>Excludes summer terms. EWRT 1A includes courses linked to LART 250 sections. MATH 10 includes all sections of MATH 10. Native American, Pacific Islander, </a:t>
            </a:r>
            <a:r>
              <a:rPr lang="en-US" sz="900" dirty="0" err="1"/>
              <a:t>Filipinx</a:t>
            </a:r>
            <a:r>
              <a:rPr lang="en-US" sz="900" dirty="0"/>
              <a:t>, and Unknown not plotted. </a:t>
            </a:r>
          </a:p>
        </p:txBody>
      </p:sp>
      <p:graphicFrame>
        <p:nvGraphicFramePr>
          <p:cNvPr id="7" name="Chart 6"/>
          <p:cNvGraphicFramePr>
            <a:graphicFrameLocks/>
          </p:cNvGraphicFramePr>
          <p:nvPr>
            <p:extLst>
              <p:ext uri="{D42A27DB-BD31-4B8C-83A1-F6EECF244321}">
                <p14:modId xmlns:p14="http://schemas.microsoft.com/office/powerpoint/2010/main" val="1268524461"/>
              </p:ext>
            </p:extLst>
          </p:nvPr>
        </p:nvGraphicFramePr>
        <p:xfrm>
          <a:off x="1280160" y="920088"/>
          <a:ext cx="6858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9489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BA05D3F-F07F-804C-96C8-9E4A1AC9F050}"/>
              </a:ext>
            </a:extLst>
          </p:cNvPr>
          <p:cNvSpPr txBox="1">
            <a:spLocks/>
          </p:cNvSpPr>
          <p:nvPr/>
        </p:nvSpPr>
        <p:spPr>
          <a:xfrm>
            <a:off x="1893537" y="82487"/>
            <a:ext cx="6675928" cy="83371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kern="1200">
                <a:solidFill>
                  <a:schemeClr val="bg1"/>
                </a:solidFill>
                <a:latin typeface="+mj-lt"/>
                <a:ea typeface="+mj-ea"/>
                <a:cs typeface="+mj-cs"/>
              </a:defRPr>
            </a:lvl1pPr>
          </a:lstStyle>
          <a:p>
            <a:r>
              <a:rPr lang="en-US" sz="1800" dirty="0">
                <a:solidFill>
                  <a:prstClr val="white"/>
                </a:solidFill>
                <a:effectLst>
                  <a:glow rad="63500">
                    <a:prstClr val="black">
                      <a:alpha val="30000"/>
                    </a:prstClr>
                  </a:glow>
                </a:effectLst>
                <a:latin typeface="Calibri"/>
              </a:rPr>
              <a:t>Throughput Rates – First Time Students Starting at Any Level who Complete Transfer Level in 3 Quarters</a:t>
            </a:r>
          </a:p>
        </p:txBody>
      </p:sp>
      <p:sp>
        <p:nvSpPr>
          <p:cNvPr id="4" name="TextBox 3"/>
          <p:cNvSpPr txBox="1"/>
          <p:nvPr/>
        </p:nvSpPr>
        <p:spPr>
          <a:xfrm>
            <a:off x="0" y="5492088"/>
            <a:ext cx="6227987" cy="230832"/>
          </a:xfrm>
          <a:prstGeom prst="rect">
            <a:avLst/>
          </a:prstGeom>
          <a:noFill/>
        </p:spPr>
        <p:txBody>
          <a:bodyPr wrap="none" rtlCol="0">
            <a:spAutoFit/>
          </a:bodyPr>
          <a:lstStyle/>
          <a:p>
            <a:r>
              <a:rPr lang="en-US" sz="900" dirty="0"/>
              <a:t>First-time students in each fall term, starting at any level and completing any transfer level EWRT or MATH course in three terms.  </a:t>
            </a:r>
          </a:p>
        </p:txBody>
      </p:sp>
      <p:graphicFrame>
        <p:nvGraphicFramePr>
          <p:cNvPr id="7" name="Chart 6"/>
          <p:cNvGraphicFramePr>
            <a:graphicFrameLocks/>
          </p:cNvGraphicFramePr>
          <p:nvPr>
            <p:extLst>
              <p:ext uri="{D42A27DB-BD31-4B8C-83A1-F6EECF244321}">
                <p14:modId xmlns:p14="http://schemas.microsoft.com/office/powerpoint/2010/main" val="92450839"/>
              </p:ext>
            </p:extLst>
          </p:nvPr>
        </p:nvGraphicFramePr>
        <p:xfrm>
          <a:off x="1344706" y="920088"/>
          <a:ext cx="6858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2" name="Left Arrow 1"/>
          <p:cNvSpPr/>
          <p:nvPr/>
        </p:nvSpPr>
        <p:spPr>
          <a:xfrm>
            <a:off x="4601487" y="1627348"/>
            <a:ext cx="1084333" cy="937827"/>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Arial Black" panose="020B0A04020102020204" pitchFamily="34" charset="0"/>
              </a:rPr>
              <a:t>+11 percentage points</a:t>
            </a:r>
          </a:p>
        </p:txBody>
      </p:sp>
      <p:sp>
        <p:nvSpPr>
          <p:cNvPr id="9" name="Right Arrow 8"/>
          <p:cNvSpPr/>
          <p:nvPr/>
        </p:nvSpPr>
        <p:spPr>
          <a:xfrm>
            <a:off x="6166131" y="1895178"/>
            <a:ext cx="1040264" cy="87394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Arial Black" panose="020B0A04020102020204" pitchFamily="34" charset="0"/>
              </a:rPr>
              <a:t>+22 percentage points</a:t>
            </a:r>
          </a:p>
        </p:txBody>
      </p:sp>
    </p:spTree>
    <p:extLst>
      <p:ext uri="{BB962C8B-B14F-4D97-AF65-F5344CB8AC3E}">
        <p14:creationId xmlns:p14="http://schemas.microsoft.com/office/powerpoint/2010/main" val="259103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BA05D3F-F07F-804C-96C8-9E4A1AC9F050}"/>
              </a:ext>
            </a:extLst>
          </p:cNvPr>
          <p:cNvSpPr txBox="1">
            <a:spLocks/>
          </p:cNvSpPr>
          <p:nvPr/>
        </p:nvSpPr>
        <p:spPr>
          <a:xfrm>
            <a:off x="1893536" y="72968"/>
            <a:ext cx="7193313" cy="83371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kern="1200">
                <a:solidFill>
                  <a:schemeClr val="bg1"/>
                </a:solidFill>
                <a:latin typeface="+mj-lt"/>
                <a:ea typeface="+mj-ea"/>
                <a:cs typeface="+mj-cs"/>
              </a:defRPr>
            </a:lvl1pPr>
          </a:lstStyle>
          <a:p>
            <a:pPr lvl="0"/>
            <a:r>
              <a:rPr lang="en-US" sz="1800" dirty="0">
                <a:solidFill>
                  <a:prstClr val="white"/>
                </a:solidFill>
                <a:effectLst>
                  <a:glow rad="63500">
                    <a:prstClr val="black">
                      <a:alpha val="30000"/>
                    </a:prstClr>
                  </a:glow>
                </a:effectLst>
                <a:latin typeface="Calibri"/>
              </a:rPr>
              <a:t>Throughput Rates – First Time Students Starting at Any Level who Complete Transfer Level in 3 Quarters – By Ethnicity</a:t>
            </a:r>
          </a:p>
        </p:txBody>
      </p:sp>
      <p:sp>
        <p:nvSpPr>
          <p:cNvPr id="4" name="TextBox 3"/>
          <p:cNvSpPr txBox="1"/>
          <p:nvPr/>
        </p:nvSpPr>
        <p:spPr>
          <a:xfrm>
            <a:off x="0" y="5492088"/>
            <a:ext cx="5618583" cy="230832"/>
          </a:xfrm>
          <a:prstGeom prst="rect">
            <a:avLst/>
          </a:prstGeom>
          <a:noFill/>
        </p:spPr>
        <p:txBody>
          <a:bodyPr wrap="none" rtlCol="0">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First-time students in each fall term, starting at any level and completing transfer-level EWRT or MATH by spring.  </a:t>
            </a:r>
          </a:p>
        </p:txBody>
      </p:sp>
      <p:pic>
        <p:nvPicPr>
          <p:cNvPr id="7" name="Picture 6"/>
          <p:cNvPicPr>
            <a:picLocks noChangeAspect="1"/>
          </p:cNvPicPr>
          <p:nvPr/>
        </p:nvPicPr>
        <p:blipFill>
          <a:blip r:embed="rId3"/>
          <a:stretch>
            <a:fillRect/>
          </a:stretch>
        </p:blipFill>
        <p:spPr>
          <a:xfrm>
            <a:off x="1" y="1580005"/>
            <a:ext cx="4572000" cy="3179641"/>
          </a:xfrm>
          <a:prstGeom prst="rect">
            <a:avLst/>
          </a:prstGeom>
        </p:spPr>
      </p:pic>
      <p:pic>
        <p:nvPicPr>
          <p:cNvPr id="8" name="Picture 7"/>
          <p:cNvPicPr>
            <a:picLocks noChangeAspect="1"/>
          </p:cNvPicPr>
          <p:nvPr/>
        </p:nvPicPr>
        <p:blipFill>
          <a:blip r:embed="rId4"/>
          <a:stretch>
            <a:fillRect/>
          </a:stretch>
        </p:blipFill>
        <p:spPr>
          <a:xfrm>
            <a:off x="4577063" y="1580004"/>
            <a:ext cx="4566937" cy="3179641"/>
          </a:xfrm>
          <a:prstGeom prst="rect">
            <a:avLst/>
          </a:prstGeom>
        </p:spPr>
      </p:pic>
      <p:sp>
        <p:nvSpPr>
          <p:cNvPr id="12" name="Title 1">
            <a:extLst>
              <a:ext uri="{FF2B5EF4-FFF2-40B4-BE49-F238E27FC236}">
                <a16:creationId xmlns:a16="http://schemas.microsoft.com/office/drawing/2014/main" id="{3BA05D3F-F07F-804C-96C8-9E4A1AC9F050}"/>
              </a:ext>
            </a:extLst>
          </p:cNvPr>
          <p:cNvSpPr txBox="1">
            <a:spLocks/>
          </p:cNvSpPr>
          <p:nvPr/>
        </p:nvSpPr>
        <p:spPr>
          <a:xfrm>
            <a:off x="1778955" y="1144295"/>
            <a:ext cx="1029277" cy="44724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kern="1200">
                <a:solidFill>
                  <a:schemeClr val="bg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glow rad="63500">
                    <a:prstClr val="black">
                      <a:alpha val="30000"/>
                    </a:prstClr>
                  </a:glow>
                </a:effectLst>
                <a:uLnTx/>
                <a:uFillTx/>
                <a:latin typeface="Calibri"/>
                <a:ea typeface="+mj-ea"/>
                <a:cs typeface="+mj-cs"/>
              </a:rPr>
              <a:t>English </a:t>
            </a:r>
          </a:p>
        </p:txBody>
      </p:sp>
      <p:sp>
        <p:nvSpPr>
          <p:cNvPr id="13" name="Title 1">
            <a:extLst>
              <a:ext uri="{FF2B5EF4-FFF2-40B4-BE49-F238E27FC236}">
                <a16:creationId xmlns:a16="http://schemas.microsoft.com/office/drawing/2014/main" id="{3BA05D3F-F07F-804C-96C8-9E4A1AC9F050}"/>
              </a:ext>
            </a:extLst>
          </p:cNvPr>
          <p:cNvSpPr txBox="1">
            <a:spLocks/>
          </p:cNvSpPr>
          <p:nvPr/>
        </p:nvSpPr>
        <p:spPr>
          <a:xfrm>
            <a:off x="6345892" y="1144295"/>
            <a:ext cx="1029277" cy="44724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kern="1200">
                <a:solidFill>
                  <a:schemeClr val="bg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glow rad="63500">
                    <a:prstClr val="black">
                      <a:alpha val="30000"/>
                    </a:prstClr>
                  </a:glow>
                </a:effectLst>
                <a:uLnTx/>
                <a:uFillTx/>
                <a:latin typeface="Calibri"/>
                <a:ea typeface="+mj-ea"/>
                <a:cs typeface="+mj-cs"/>
              </a:rPr>
              <a:t>MATH</a:t>
            </a:r>
          </a:p>
        </p:txBody>
      </p:sp>
    </p:spTree>
    <p:extLst>
      <p:ext uri="{BB962C8B-B14F-4D97-AF65-F5344CB8AC3E}">
        <p14:creationId xmlns:p14="http://schemas.microsoft.com/office/powerpoint/2010/main" val="2492282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1143000" y="970511"/>
          <a:ext cx="6858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729660" y="78657"/>
            <a:ext cx="7302828" cy="646331"/>
          </a:xfrm>
          <a:prstGeom prst="rect">
            <a:avLst/>
          </a:prstGeom>
          <a:noFill/>
        </p:spPr>
        <p:txBody>
          <a:bodyPr wrap="square" rtlCol="0">
            <a:spAutoFit/>
          </a:bodyPr>
          <a:lstStyle/>
          <a:p>
            <a:pPr lvl="0">
              <a:defRPr/>
            </a:pPr>
            <a:r>
              <a:rPr lang="en-US" sz="1800" b="1" dirty="0">
                <a:solidFill>
                  <a:prstClr val="white"/>
                </a:solidFill>
                <a:effectLst>
                  <a:glow rad="63500">
                    <a:prstClr val="black">
                      <a:alpha val="30000"/>
                    </a:prstClr>
                  </a:glow>
                </a:effectLst>
              </a:rPr>
              <a:t>Of students who passed </a:t>
            </a:r>
            <a:r>
              <a:rPr lang="en-US" sz="1800" b="1" u="sng" dirty="0">
                <a:solidFill>
                  <a:prstClr val="white"/>
                </a:solidFill>
                <a:effectLst>
                  <a:glow rad="63500">
                    <a:prstClr val="black">
                      <a:alpha val="30000"/>
                    </a:prstClr>
                  </a:glow>
                </a:effectLst>
              </a:rPr>
              <a:t>MATH10</a:t>
            </a:r>
            <a:r>
              <a:rPr lang="en-US" sz="1800" b="1" dirty="0">
                <a:solidFill>
                  <a:prstClr val="white"/>
                </a:solidFill>
                <a:effectLst>
                  <a:glow rad="63500">
                    <a:prstClr val="black">
                      <a:alpha val="30000"/>
                    </a:prstClr>
                  </a:glow>
                </a:effectLst>
              </a:rPr>
              <a:t> in fall 2018, what was their enrollment in other courses throughout the year compared to the prior year?</a:t>
            </a:r>
          </a:p>
        </p:txBody>
      </p:sp>
    </p:spTree>
    <p:extLst>
      <p:ext uri="{BB962C8B-B14F-4D97-AF65-F5344CB8AC3E}">
        <p14:creationId xmlns:p14="http://schemas.microsoft.com/office/powerpoint/2010/main" val="88337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9455</TotalTime>
  <Words>2266</Words>
  <Application>Microsoft Office PowerPoint</Application>
  <PresentationFormat>On-screen Show (16:10)</PresentationFormat>
  <Paragraphs>200</Paragraphs>
  <Slides>24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 Black</vt:lpstr>
      <vt:lpstr>Calibri</vt:lpstr>
      <vt:lpstr>Calibri Light</vt:lpstr>
      <vt:lpstr>Mangal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Overall Changes</vt:lpstr>
      <vt:lpstr>Math Department </vt:lpstr>
      <vt:lpstr>Course Structures</vt:lpstr>
      <vt:lpstr>What we did…</vt:lpstr>
      <vt:lpstr>Faculty Thoughts</vt:lpstr>
      <vt:lpstr>PowerPoint Presentation</vt:lpstr>
      <vt:lpstr>Course Structures</vt:lpstr>
      <vt:lpstr>Just-in-Time Interventions</vt:lpstr>
      <vt:lpstr>Faculty Training and Support</vt:lpstr>
      <vt:lpstr>Faculty Training and Support</vt:lpstr>
      <vt:lpstr>Portfolios</vt:lpstr>
      <vt:lpstr>Opportunities and 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Marisa Spatafore</dc:creator>
  <cp:lastModifiedBy>Mallory Newell</cp:lastModifiedBy>
  <cp:revision>209</cp:revision>
  <dcterms:created xsi:type="dcterms:W3CDTF">2018-08-06T21:50:51Z</dcterms:created>
  <dcterms:modified xsi:type="dcterms:W3CDTF">2019-11-04T18:27:56Z</dcterms:modified>
</cp:coreProperties>
</file>